
<file path=[Content_Types].xml><?xml version="1.0" encoding="utf-8"?>
<Types xmlns="http://schemas.openxmlformats.org/package/2006/content-types">
  <Default Extension="xml" ContentType="application/xml"/>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emf" ContentType="image/x-emf"/>
  <Default Extension="gif" ContentType="image/gif"/>
  <Default Extension="wmf" ContentType="image/x-wmf"/>
  <Default Extension="rels" ContentType="application/vnd.openxmlformats-package.relationships+xml"/>
  <Override PartName="/customXml/itemProps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782" r:id="rId5"/>
    <p:sldId id="783" r:id="rId6"/>
    <p:sldId id="463" r:id="rId7"/>
    <p:sldId id="483" r:id="rId8"/>
    <p:sldId id="498" r:id="rId9"/>
    <p:sldId id="500" r:id="rId10"/>
    <p:sldId id="472" r:id="rId11"/>
    <p:sldId id="473" r:id="rId12"/>
    <p:sldId id="475" r:id="rId13"/>
    <p:sldId id="476" r:id="rId14"/>
    <p:sldId id="1200" r:id="rId15"/>
    <p:sldId id="1199" r:id="rId16"/>
    <p:sldId id="1195" r:id="rId17"/>
    <p:sldId id="1198" r:id="rId18"/>
    <p:sldId id="1194" r:id="rId19"/>
    <p:sldId id="468" r:id="rId20"/>
    <p:sldId id="1192" r:id="rId21"/>
    <p:sldId id="1193" r:id="rId22"/>
    <p:sldId id="464" r:id="rId23"/>
    <p:sldId id="1196" r:id="rId24"/>
    <p:sldId id="469" r:id="rId25"/>
    <p:sldId id="1197" r:id="rId26"/>
    <p:sldId id="465" r:id="rId27"/>
    <p:sldId id="466" r:id="rId28"/>
    <p:sldId id="1202" r:id="rId29"/>
    <p:sldId id="457" r:id="rId30"/>
    <p:sldId id="458" r:id="rId31"/>
    <p:sldId id="499" r:id="rId32"/>
    <p:sldId id="470" r:id="rId33"/>
    <p:sldId id="1104" r:id="rId34"/>
    <p:sldId id="484" r:id="rId35"/>
    <p:sldId id="485" r:id="rId36"/>
    <p:sldId id="1075" r:id="rId37"/>
    <p:sldId id="486" r:id="rId38"/>
    <p:sldId id="502" r:id="rId39"/>
    <p:sldId id="504" r:id="rId40"/>
    <p:sldId id="503" r:id="rId41"/>
    <p:sldId id="1136" r:id="rId42"/>
    <p:sldId id="1138" r:id="rId43"/>
    <p:sldId id="1137" r:id="rId44"/>
    <p:sldId id="1139" r:id="rId45"/>
    <p:sldId id="506" r:id="rId46"/>
    <p:sldId id="489" r:id="rId47"/>
    <p:sldId id="488" r:id="rId48"/>
    <p:sldId id="471" r:id="rId49"/>
    <p:sldId id="490" r:id="rId50"/>
    <p:sldId id="459" r:id="rId51"/>
    <p:sldId id="481" r:id="rId52"/>
    <p:sldId id="478" r:id="rId53"/>
    <p:sldId id="1173" r:id="rId54"/>
    <p:sldId id="492" r:id="rId55"/>
    <p:sldId id="479" r:id="rId56"/>
    <p:sldId id="480" r:id="rId57"/>
    <p:sldId id="482" r:id="rId58"/>
    <p:sldId id="477" r:id="rId59"/>
    <p:sldId id="505" r:id="rId60"/>
    <p:sldId id="491" r:id="rId61"/>
    <p:sldId id="493" r:id="rId62"/>
    <p:sldId id="494" r:id="rId63"/>
    <p:sldId id="495" r:id="rId64"/>
    <p:sldId id="496" r:id="rId65"/>
    <p:sldId id="1166" r:id="rId66"/>
    <p:sldId id="1165" r:id="rId67"/>
    <p:sldId id="507" r:id="rId68"/>
    <p:sldId id="508" r:id="rId69"/>
    <p:sldId id="497" r:id="rId70"/>
    <p:sldId id="447" r:id="rId71"/>
    <p:sldId id="1076" r:id="rId7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993C"/>
    <a:srgbClr val="001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62" d="100"/>
          <a:sy n="62" d="100"/>
        </p:scale>
        <p:origin x="1208" y="37"/>
      </p:cViewPr>
      <p:guideLst>
        <p:guide orient="horz" pos="2056"/>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customXml" Target="../customXml/item1.xml"/><Relationship Id="rId76" Type="http://schemas.openxmlformats.org/officeDocument/2006/relationships/customXmlProps" Target="../customXml/itemProps7.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1AE1026-D2A0-47C2-8B3D-C6B0156D358B}" type="doc">
      <dgm:prSet loTypeId="hierarchy"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a:solidFill>
          <a:srgbClr val="0070C0"/>
        </a:solidFill>
      </dgm:spPr>
      <dgm:t>
        <a:bodyPr/>
        <a:lstStyle/>
        <a:p>
          <a:pPr rtl="0">
            <a:lnSpc>
              <a:spcPct val="100000"/>
            </a:lnSpc>
            <a:spcBef>
              <a:spcPts val="0"/>
            </a:spcBef>
            <a:spcAft>
              <a:spcPts val="0"/>
            </a:spcAft>
          </a:pPr>
          <a:r>
            <a:rPr lang="zh-CN" altLang="en-US" sz="2000" dirty="0"/>
            <a:t>知识</a:t>
          </a:r>
        </a:p>
      </dgm:t>
    </dgm:pt>
    <dgm:pt modelId="{8889FCFF-0902-4D6E-9951-6CD429DB888B}" cxnId="{4839C0D2-6618-439C-B7B2-186067D6EEB7}" type="parTrans">
      <dgm:prSet/>
      <dgm:spPr/>
      <dgm:t>
        <a:bodyPr/>
        <a:lstStyle/>
        <a:p>
          <a:pPr>
            <a:lnSpc>
              <a:spcPct val="100000"/>
            </a:lnSpc>
            <a:spcBef>
              <a:spcPts val="0"/>
            </a:spcBef>
            <a:spcAft>
              <a:spcPts val="0"/>
            </a:spcAft>
          </a:pPr>
          <a:endParaRPr lang="zh-CN" altLang="en-US" sz="2800"/>
        </a:p>
      </dgm:t>
    </dgm:pt>
    <dgm:pt modelId="{447E591A-B8DE-4930-BE32-F339B98FD4F3}" cxnId="{4839C0D2-6618-439C-B7B2-186067D6EEB7}" type="sibTrans">
      <dgm:prSet/>
      <dgm:spPr/>
      <dgm:t>
        <a:bodyPr/>
        <a:lstStyle/>
        <a:p>
          <a:pPr>
            <a:lnSpc>
              <a:spcPct val="100000"/>
            </a:lnSpc>
            <a:spcBef>
              <a:spcPts val="0"/>
            </a:spcBef>
            <a:spcAft>
              <a:spcPts val="0"/>
            </a:spcAft>
          </a:pPr>
          <a:endParaRPr lang="zh-CN" altLang="en-US" sz="2800"/>
        </a:p>
      </dgm:t>
    </dgm:pt>
    <dgm:pt modelId="{F8A913BF-FF20-4BE3-AB5E-0F7AA51F32B6}">
      <dgm:prSet custT="1"/>
      <dgm:spPr>
        <a:solidFill>
          <a:srgbClr val="0070C0"/>
        </a:solidFill>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cxnId="{EED8D562-C4D2-45BB-817E-227067307736}" type="parTrans">
      <dgm:prSet custT="1"/>
      <dgm:spPr/>
      <dgm:t>
        <a:bodyPr/>
        <a:lstStyle/>
        <a:p>
          <a:pPr>
            <a:lnSpc>
              <a:spcPct val="100000"/>
            </a:lnSpc>
            <a:spcBef>
              <a:spcPts val="0"/>
            </a:spcBef>
            <a:spcAft>
              <a:spcPts val="0"/>
            </a:spcAft>
          </a:pPr>
          <a:endParaRPr lang="zh-CN" altLang="en-US" sz="800"/>
        </a:p>
      </dgm:t>
    </dgm:pt>
    <dgm:pt modelId="{60D3BD74-18BE-4E7C-B4DB-328BDD094F37}" cxnId="{EED8D562-C4D2-45BB-817E-227067307736}" type="sibTrans">
      <dgm:prSet/>
      <dgm:spPr/>
      <dgm:t>
        <a:bodyPr/>
        <a:lstStyle/>
        <a:p>
          <a:pPr>
            <a:lnSpc>
              <a:spcPct val="100000"/>
            </a:lnSpc>
            <a:spcBef>
              <a:spcPts val="0"/>
            </a:spcBef>
            <a:spcAft>
              <a:spcPts val="0"/>
            </a:spcAft>
          </a:pPr>
          <a:endParaRPr lang="zh-CN" altLang="en-US" sz="2800"/>
        </a:p>
      </dgm:t>
    </dgm:pt>
    <dgm:pt modelId="{FA135B7F-2613-4B80-BDFC-5E6ED5D1C14D}">
      <dgm:prSet custT="1"/>
      <dgm:spPr>
        <a:solidFill>
          <a:srgbClr val="0070C0"/>
        </a:solidFill>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cxnId="{86FEB9FD-0E4A-4361-838D-55E96663BF06}" type="parTrans">
      <dgm:prSet custT="1"/>
      <dgm:spPr/>
      <dgm:t>
        <a:bodyPr/>
        <a:lstStyle/>
        <a:p>
          <a:pPr>
            <a:lnSpc>
              <a:spcPct val="100000"/>
            </a:lnSpc>
            <a:spcBef>
              <a:spcPts val="0"/>
            </a:spcBef>
            <a:spcAft>
              <a:spcPts val="0"/>
            </a:spcAft>
          </a:pPr>
          <a:endParaRPr lang="zh-CN" altLang="en-US" sz="800"/>
        </a:p>
      </dgm:t>
    </dgm:pt>
    <dgm:pt modelId="{14C1B338-1697-457F-B7F9-3F005F6B8871}" cxnId="{86FEB9FD-0E4A-4361-838D-55E96663BF06}" type="sibTrans">
      <dgm:prSet/>
      <dgm:spPr/>
      <dgm:t>
        <a:bodyPr/>
        <a:lstStyle/>
        <a:p>
          <a:pPr>
            <a:lnSpc>
              <a:spcPct val="100000"/>
            </a:lnSpc>
            <a:spcBef>
              <a:spcPts val="0"/>
            </a:spcBef>
            <a:spcAft>
              <a:spcPts val="0"/>
            </a:spcAft>
          </a:pPr>
          <a:endParaRPr lang="zh-CN" altLang="en-US" sz="2800"/>
        </a:p>
      </dgm:t>
    </dgm:pt>
    <dgm:pt modelId="{CB36CA1F-DC00-49FC-9F39-3899387403F7}">
      <dgm:prSet custT="1"/>
      <dgm:spPr>
        <a:solidFill>
          <a:srgbClr val="0070C0"/>
        </a:solidFill>
      </dgm:spPr>
      <dgm:t>
        <a:bodyPr/>
        <a:lstStyle/>
        <a:p>
          <a:pPr rtl="0">
            <a:lnSpc>
              <a:spcPct val="100000"/>
            </a:lnSpc>
            <a:spcBef>
              <a:spcPts val="0"/>
            </a:spcBef>
            <a:spcAft>
              <a:spcPts val="0"/>
            </a:spcAft>
          </a:pPr>
          <a:r>
            <a:rPr lang="zh-CN" altLang="en-US" sz="2000" dirty="0"/>
            <a:t>专家系统</a:t>
          </a:r>
        </a:p>
      </dgm:t>
    </dgm:pt>
    <dgm:pt modelId="{777E2D03-330E-43C8-A439-09671C3F191F}" cxnId="{ECF7D460-D68D-4656-BD12-BCC421A71B10}" type="parTrans">
      <dgm:prSet custT="1"/>
      <dgm:spPr/>
      <dgm:t>
        <a:bodyPr/>
        <a:lstStyle/>
        <a:p>
          <a:pPr>
            <a:lnSpc>
              <a:spcPct val="100000"/>
            </a:lnSpc>
            <a:spcBef>
              <a:spcPts val="0"/>
            </a:spcBef>
            <a:spcAft>
              <a:spcPts val="0"/>
            </a:spcAft>
          </a:pPr>
          <a:endParaRPr lang="zh-CN" altLang="en-US" sz="800"/>
        </a:p>
      </dgm:t>
    </dgm:pt>
    <dgm:pt modelId="{55354CDE-24BF-4D27-8286-AC0B44E5E01F}" cxnId="{ECF7D460-D68D-4656-BD12-BCC421A71B10}" type="sibTrans">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0070C0"/>
        </a:solidFill>
      </dgm:spPr>
      <dgm:t>
        <a:bodyPr/>
        <a:lstStyle/>
        <a:p>
          <a:pPr rtl="0">
            <a:lnSpc>
              <a:spcPct val="100000"/>
            </a:lnSpc>
            <a:spcBef>
              <a:spcPts val="0"/>
            </a:spcBef>
            <a:spcAft>
              <a:spcPts val="0"/>
            </a:spcAft>
          </a:pPr>
          <a:r>
            <a:rPr lang="zh-CN" altLang="en-US" sz="2000" dirty="0"/>
            <a:t>机器学习</a:t>
          </a:r>
        </a:p>
      </dgm:t>
    </dgm:pt>
    <dgm:pt modelId="{D66DAC0E-D6F2-470E-A02F-6C7E94390031}" cxnId="{BBE05118-6A51-4EE2-ADC1-45AABD8CC483}" type="parTrans">
      <dgm:prSet custT="1"/>
      <dgm:spPr/>
      <dgm:t>
        <a:bodyPr/>
        <a:lstStyle/>
        <a:p>
          <a:pPr>
            <a:lnSpc>
              <a:spcPct val="100000"/>
            </a:lnSpc>
            <a:spcBef>
              <a:spcPts val="0"/>
            </a:spcBef>
            <a:spcAft>
              <a:spcPts val="0"/>
            </a:spcAft>
          </a:pPr>
          <a:endParaRPr lang="zh-CN" altLang="en-US" sz="800"/>
        </a:p>
      </dgm:t>
    </dgm:pt>
    <dgm:pt modelId="{F74E17AE-50A3-4D9E-B990-4B9831EAECD6}" cxnId="{BBE05118-6A51-4EE2-ADC1-45AABD8CC483}" type="sibTrans">
      <dgm:prSet/>
      <dgm:spPr/>
      <dgm:t>
        <a:bodyPr/>
        <a:lstStyle/>
        <a:p>
          <a:pPr>
            <a:lnSpc>
              <a:spcPct val="100000"/>
            </a:lnSpc>
            <a:spcBef>
              <a:spcPts val="0"/>
            </a:spcBef>
            <a:spcAft>
              <a:spcPts val="0"/>
            </a:spcAft>
          </a:pPr>
          <a:endParaRPr lang="zh-CN" altLang="en-US" sz="2800"/>
        </a:p>
      </dgm:t>
    </dgm:pt>
    <dgm:pt modelId="{70EB503F-3A9B-46F0-8303-EF97445EEC83}">
      <dgm:prSet custT="1"/>
      <dgm:spPr>
        <a:solidFill>
          <a:srgbClr val="0070C0"/>
        </a:solidFill>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cxnId="{76E6D0E2-CAA0-47F4-8F29-FEC4AD627595}" type="parTrans">
      <dgm:prSet custT="1"/>
      <dgm:spPr/>
      <dgm:t>
        <a:bodyPr/>
        <a:lstStyle/>
        <a:p>
          <a:pPr>
            <a:lnSpc>
              <a:spcPct val="100000"/>
            </a:lnSpc>
            <a:spcBef>
              <a:spcPts val="0"/>
            </a:spcBef>
            <a:spcAft>
              <a:spcPts val="0"/>
            </a:spcAft>
          </a:pPr>
          <a:endParaRPr lang="zh-CN" altLang="en-US" sz="800"/>
        </a:p>
      </dgm:t>
    </dgm:pt>
    <dgm:pt modelId="{C09D8828-D1EC-4445-AC28-913742F85FBF}" cxnId="{76E6D0E2-CAA0-47F4-8F29-FEC4AD627595}" type="sibTrans">
      <dgm:prSet/>
      <dgm:spPr/>
      <dgm:t>
        <a:bodyPr/>
        <a:lstStyle/>
        <a:p>
          <a:pPr>
            <a:lnSpc>
              <a:spcPct val="100000"/>
            </a:lnSpc>
            <a:spcBef>
              <a:spcPts val="0"/>
            </a:spcBef>
            <a:spcAft>
              <a:spcPts val="0"/>
            </a:spcAft>
          </a:pPr>
          <a:endParaRPr lang="zh-CN" altLang="en-US" sz="2800"/>
        </a:p>
      </dgm:t>
    </dgm:pt>
    <dgm:pt modelId="{9F41907F-BB90-49A4-8E97-05E5E602AA08}">
      <dgm:prSet custT="1"/>
      <dgm:spPr>
        <a:solidFill>
          <a:srgbClr val="0070C0"/>
        </a:solidFill>
      </dgm:spPr>
      <dgm:t>
        <a:bodyPr/>
        <a:lstStyle/>
        <a:p>
          <a:pPr rtl="0">
            <a:lnSpc>
              <a:spcPct val="100000"/>
            </a:lnSpc>
            <a:spcBef>
              <a:spcPts val="0"/>
            </a:spcBef>
            <a:spcAft>
              <a:spcPts val="0"/>
            </a:spcAft>
          </a:pPr>
          <a:r>
            <a:rPr lang="zh-CN" altLang="en-US" sz="2000" dirty="0"/>
            <a:t>图像识别</a:t>
          </a:r>
        </a:p>
      </dgm:t>
    </dgm:pt>
    <dgm:pt modelId="{0A9FB55B-D1A7-4307-8A08-CC8062B73331}" cxnId="{3DD80F62-62FF-4793-8A1C-C01B9DBCAAD9}" type="parTrans">
      <dgm:prSet custT="1"/>
      <dgm:spPr/>
      <dgm:t>
        <a:bodyPr/>
        <a:lstStyle/>
        <a:p>
          <a:pPr>
            <a:lnSpc>
              <a:spcPct val="100000"/>
            </a:lnSpc>
            <a:spcBef>
              <a:spcPts val="0"/>
            </a:spcBef>
            <a:spcAft>
              <a:spcPts val="0"/>
            </a:spcAft>
          </a:pPr>
          <a:endParaRPr lang="zh-CN" altLang="en-US" sz="800"/>
        </a:p>
      </dgm:t>
    </dgm:pt>
    <dgm:pt modelId="{CA45A301-B28A-4F99-A0E1-05C0281E7D20}" cxnId="{3DD80F62-62FF-4793-8A1C-C01B9DBCAAD9}" type="sibTrans">
      <dgm:prSet/>
      <dgm:spPr/>
      <dgm:t>
        <a:bodyPr/>
        <a:lstStyle/>
        <a:p>
          <a:pPr>
            <a:lnSpc>
              <a:spcPct val="100000"/>
            </a:lnSpc>
            <a:spcBef>
              <a:spcPts val="0"/>
            </a:spcBef>
            <a:spcAft>
              <a:spcPts val="0"/>
            </a:spcAft>
          </a:pPr>
          <a:endParaRPr lang="zh-CN" altLang="en-US" sz="2800"/>
        </a:p>
      </dgm:t>
    </dgm:pt>
    <dgm:pt modelId="{05CD4DBB-775F-4F64-B7B3-2A8FB6878FB6}">
      <dgm:prSet custT="1"/>
      <dgm:spPr>
        <a:solidFill>
          <a:srgbClr val="0070C0"/>
        </a:solidFill>
      </dgm:spPr>
      <dgm:t>
        <a:bodyPr/>
        <a:lstStyle/>
        <a:p>
          <a:pPr rtl="0">
            <a:lnSpc>
              <a:spcPct val="100000"/>
            </a:lnSpc>
            <a:spcBef>
              <a:spcPts val="0"/>
            </a:spcBef>
            <a:spcAft>
              <a:spcPts val="0"/>
            </a:spcAft>
          </a:pPr>
          <a:r>
            <a:rPr lang="zh-CN" altLang="en-US" sz="2000" dirty="0"/>
            <a:t>自然语言处理</a:t>
          </a:r>
        </a:p>
      </dgm:t>
    </dgm:pt>
    <dgm:pt modelId="{7E301767-8ADB-4167-BA15-EC4ED536CDF3}" cxnId="{92A0EDDC-2ADD-4592-9705-18201C0D7A77}" type="parTrans">
      <dgm:prSet custT="1"/>
      <dgm:spPr/>
      <dgm:t>
        <a:bodyPr/>
        <a:lstStyle/>
        <a:p>
          <a:pPr>
            <a:lnSpc>
              <a:spcPct val="100000"/>
            </a:lnSpc>
            <a:spcBef>
              <a:spcPts val="0"/>
            </a:spcBef>
            <a:spcAft>
              <a:spcPts val="0"/>
            </a:spcAft>
          </a:pPr>
          <a:endParaRPr lang="zh-CN" altLang="en-US" sz="800"/>
        </a:p>
      </dgm:t>
    </dgm:pt>
    <dgm:pt modelId="{BA73F853-FE33-4BBC-8D45-84658BD94781}" cxnId="{92A0EDDC-2ADD-4592-9705-18201C0D7A77}" type="sibTrans">
      <dgm:prSet/>
      <dgm:spPr/>
      <dgm:t>
        <a:bodyPr/>
        <a:lstStyle/>
        <a:p>
          <a:pPr>
            <a:lnSpc>
              <a:spcPct val="100000"/>
            </a:lnSpc>
            <a:spcBef>
              <a:spcPts val="0"/>
            </a:spcBef>
            <a:spcAft>
              <a:spcPts val="0"/>
            </a:spcAft>
          </a:pPr>
          <a:endParaRPr lang="zh-CN" altLang="en-US" sz="2800"/>
        </a:p>
      </dgm:t>
    </dgm:pt>
    <dgm:pt modelId="{AB428304-461C-4EF2-8AB5-72E61F1D457B}">
      <dgm:prSet custT="1"/>
      <dgm:spPr>
        <a:solidFill>
          <a:srgbClr val="0070C0"/>
        </a:solidFill>
      </dgm:spPr>
      <dgm:t>
        <a:bodyPr/>
        <a:lstStyle/>
        <a:p>
          <a:pPr rtl="0">
            <a:lnSpc>
              <a:spcPct val="100000"/>
            </a:lnSpc>
            <a:spcBef>
              <a:spcPts val="0"/>
            </a:spcBef>
            <a:spcAft>
              <a:spcPts val="0"/>
            </a:spcAft>
          </a:pPr>
          <a:r>
            <a:rPr lang="zh-CN" altLang="en-US" sz="2000" dirty="0"/>
            <a:t>语音识别</a:t>
          </a:r>
        </a:p>
      </dgm:t>
    </dgm:pt>
    <dgm:pt modelId="{151543BC-AEBE-4068-BE93-39163CC15B0C}" cxnId="{C0C9B3D1-A740-4616-A98F-5A4A0EC01948}" type="parTrans">
      <dgm:prSet custT="1"/>
      <dgm:spPr/>
      <dgm:t>
        <a:bodyPr/>
        <a:lstStyle/>
        <a:p>
          <a:pPr>
            <a:lnSpc>
              <a:spcPct val="100000"/>
            </a:lnSpc>
            <a:spcBef>
              <a:spcPts val="0"/>
            </a:spcBef>
            <a:spcAft>
              <a:spcPts val="0"/>
            </a:spcAft>
          </a:pPr>
          <a:endParaRPr lang="zh-CN" altLang="en-US" sz="800"/>
        </a:p>
      </dgm:t>
    </dgm:pt>
    <dgm:pt modelId="{3A0F74E7-D9A7-4A57-8BC0-85238CF5478F}" cxnId="{C0C9B3D1-A740-4616-A98F-5A4A0EC01948}" type="sibTrans">
      <dgm:prSet/>
      <dgm:spPr/>
      <dgm:t>
        <a:bodyPr/>
        <a:lstStyle/>
        <a:p>
          <a:pPr>
            <a:lnSpc>
              <a:spcPct val="100000"/>
            </a:lnSpc>
            <a:spcBef>
              <a:spcPts val="0"/>
            </a:spcBef>
            <a:spcAft>
              <a:spcPts val="0"/>
            </a:spcAft>
          </a:pPr>
          <a:endParaRPr lang="zh-CN" altLang="en-US" sz="2800"/>
        </a:p>
      </dgm:t>
    </dgm:pt>
    <dgm:pt modelId="{0417665F-05DB-447F-B5CF-5767FCC0E66D}">
      <dgm:prSet custT="1"/>
      <dgm:spPr>
        <a:solidFill>
          <a:srgbClr val="0070C0"/>
        </a:solidFill>
      </dgm:spPr>
      <dgm:t>
        <a:bodyPr/>
        <a:lstStyle/>
        <a:p>
          <a:pPr rtl="0">
            <a:lnSpc>
              <a:spcPct val="100000"/>
            </a:lnSpc>
            <a:spcBef>
              <a:spcPts val="0"/>
            </a:spcBef>
            <a:spcAft>
              <a:spcPts val="0"/>
            </a:spcAft>
          </a:pPr>
          <a:r>
            <a:rPr lang="zh-CN" altLang="en-US" sz="2000" dirty="0"/>
            <a:t>不容易做</a:t>
          </a:r>
        </a:p>
      </dgm:t>
    </dgm:pt>
    <dgm:pt modelId="{11F84FE5-D2A8-4928-A291-B5915D3D9955}" cxnId="{89C2492B-4899-4876-8F13-F2FD8936FB46}" type="parTrans">
      <dgm:prSet custT="1"/>
      <dgm:spPr/>
      <dgm:t>
        <a:bodyPr/>
        <a:lstStyle/>
        <a:p>
          <a:pPr>
            <a:lnSpc>
              <a:spcPct val="100000"/>
            </a:lnSpc>
            <a:spcBef>
              <a:spcPts val="0"/>
            </a:spcBef>
            <a:spcAft>
              <a:spcPts val="0"/>
            </a:spcAft>
          </a:pPr>
          <a:endParaRPr lang="zh-CN" altLang="en-US" sz="800"/>
        </a:p>
      </dgm:t>
    </dgm:pt>
    <dgm:pt modelId="{BF6BB68F-2C69-49CC-A414-9F5F03650CF8}" cxnId="{89C2492B-4899-4876-8F13-F2FD8936FB46}" type="sibTrans">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rgbClr val="0070C0"/>
        </a:solidFill>
      </dgm:spPr>
      <dgm:t>
        <a:bodyPr/>
        <a:lstStyle/>
        <a:p>
          <a:pPr rtl="0">
            <a:lnSpc>
              <a:spcPct val="100000"/>
            </a:lnSpc>
            <a:spcBef>
              <a:spcPts val="0"/>
            </a:spcBef>
            <a:spcAft>
              <a:spcPts val="0"/>
            </a:spcAft>
          </a:pPr>
          <a:r>
            <a:rPr lang="zh-CN" altLang="en-US" sz="2000" dirty="0"/>
            <a:t>容易做</a:t>
          </a:r>
        </a:p>
      </dgm:t>
    </dgm:pt>
    <dgm:pt modelId="{7AA7E7C8-28F5-4795-AD69-71F96663B848}" cxnId="{798E3BF1-89A4-4EAC-BF19-C5E5A968BEE3}" type="parTrans">
      <dgm:prSet custT="1"/>
      <dgm:spPr/>
      <dgm:t>
        <a:bodyPr/>
        <a:lstStyle/>
        <a:p>
          <a:pPr>
            <a:lnSpc>
              <a:spcPct val="100000"/>
            </a:lnSpc>
            <a:spcBef>
              <a:spcPts val="0"/>
            </a:spcBef>
            <a:spcAft>
              <a:spcPts val="0"/>
            </a:spcAft>
          </a:pPr>
          <a:endParaRPr lang="zh-CN" altLang="en-US" sz="800"/>
        </a:p>
      </dgm:t>
    </dgm:pt>
    <dgm:pt modelId="{9965978E-C79C-411E-9C9B-DD5223ACF6B8}" cxnId="{798E3BF1-89A4-4EAC-BF19-C5E5A968BEE3}" type="sibTrans">
      <dgm:prSet/>
      <dgm:spPr/>
      <dgm:t>
        <a:bodyPr/>
        <a:lstStyle/>
        <a:p>
          <a:pPr>
            <a:lnSpc>
              <a:spcPct val="100000"/>
            </a:lnSpc>
            <a:spcBef>
              <a:spcPts val="0"/>
            </a:spcBef>
            <a:spcAft>
              <a:spcPts val="0"/>
            </a:spcAft>
          </a:pPr>
          <a:endParaRPr lang="zh-CN" altLang="en-US" sz="2800"/>
        </a:p>
      </dgm:t>
    </dgm:pt>
    <dgm:pt modelId="{20A65034-31C8-4FB9-B35A-01908CBDDB35}">
      <dgm:prSet custT="1"/>
      <dgm:spPr>
        <a:solidFill>
          <a:srgbClr val="0070C0"/>
        </a:solidFill>
      </dgm:spPr>
      <dgm:t>
        <a:bodyPr/>
        <a:lstStyle/>
        <a:p>
          <a:pPr rtl="0">
            <a:lnSpc>
              <a:spcPct val="100000"/>
            </a:lnSpc>
            <a:spcBef>
              <a:spcPts val="0"/>
            </a:spcBef>
            <a:spcAft>
              <a:spcPts val="0"/>
            </a:spcAft>
          </a:pPr>
          <a:r>
            <a:rPr lang="zh-CN" altLang="en-US" sz="2000" dirty="0"/>
            <a:t>强化学习</a:t>
          </a:r>
        </a:p>
      </dgm:t>
    </dgm:pt>
    <dgm:pt modelId="{36061C26-038C-48A2-8176-FC82F637E77E}" cxnId="{C0486979-4AA4-4DD0-BE83-89FBB6E59BAD}" type="parTrans">
      <dgm:prSet custT="1"/>
      <dgm:spPr/>
      <dgm:t>
        <a:bodyPr/>
        <a:lstStyle/>
        <a:p>
          <a:pPr>
            <a:lnSpc>
              <a:spcPct val="100000"/>
            </a:lnSpc>
            <a:spcBef>
              <a:spcPts val="0"/>
            </a:spcBef>
            <a:spcAft>
              <a:spcPts val="0"/>
            </a:spcAft>
          </a:pPr>
          <a:endParaRPr lang="zh-CN" altLang="en-US" sz="800"/>
        </a:p>
      </dgm:t>
    </dgm:pt>
    <dgm:pt modelId="{82371B03-B973-4BE5-8950-B7F0D1CAA83F}" cxnId="{C0486979-4AA4-4DD0-BE83-89FBB6E59BAD}" type="sibTrans">
      <dgm:prSet/>
      <dgm:spPr/>
      <dgm:t>
        <a:bodyPr/>
        <a:lstStyle/>
        <a:p>
          <a:pPr>
            <a:lnSpc>
              <a:spcPct val="100000"/>
            </a:lnSpc>
            <a:spcBef>
              <a:spcPts val="0"/>
            </a:spcBef>
            <a:spcAft>
              <a:spcPts val="0"/>
            </a:spcAft>
          </a:pPr>
          <a:endParaRPr lang="zh-CN" altLang="en-US" sz="2800"/>
        </a:p>
      </dgm:t>
    </dgm:pt>
    <dgm:pt modelId="{F77BAF7A-175C-4003-A6AA-24E76EF32702}">
      <dgm:prSet custT="1"/>
      <dgm:spPr>
        <a:solidFill>
          <a:srgbClr val="0070C0"/>
        </a:solidFill>
      </dgm:spPr>
      <dgm:t>
        <a:bodyPr/>
        <a:lstStyle/>
        <a:p>
          <a:pPr rtl="0">
            <a:lnSpc>
              <a:spcPct val="100000"/>
            </a:lnSpc>
            <a:spcBef>
              <a:spcPts val="0"/>
            </a:spcBef>
            <a:spcAft>
              <a:spcPts val="0"/>
            </a:spcAft>
          </a:pPr>
          <a:r>
            <a:rPr lang="zh-CN" altLang="en-US" sz="2000" dirty="0"/>
            <a:t>围棋</a:t>
          </a:r>
        </a:p>
      </dgm:t>
    </dgm:pt>
    <dgm:pt modelId="{06E1B8E6-917A-4BFE-B4CD-67A90C88741F}" cxnId="{E76AA94C-DDC6-46E9-9B32-37C5F5299BC9}" type="parTrans">
      <dgm:prSet custT="1"/>
      <dgm:spPr/>
      <dgm:t>
        <a:bodyPr/>
        <a:lstStyle/>
        <a:p>
          <a:pPr>
            <a:lnSpc>
              <a:spcPct val="100000"/>
            </a:lnSpc>
            <a:spcBef>
              <a:spcPts val="0"/>
            </a:spcBef>
            <a:spcAft>
              <a:spcPts val="0"/>
            </a:spcAft>
          </a:pPr>
          <a:endParaRPr lang="zh-CN" altLang="en-US" sz="800"/>
        </a:p>
      </dgm:t>
    </dgm:pt>
    <dgm:pt modelId="{5418DC28-54AB-4167-B8C4-10240D4FCB1D}" cxnId="{E76AA94C-DDC6-46E9-9B32-37C5F5299BC9}" type="sibTrans">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自然语言处理</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607402"/>
        <a:ext cx="1208649" cy="5860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现代科学以物理、数学为典范，表达规律的等式实质上都是要在某种变化中，表示出一种能用量的关系显示出来的不变性的规律。</a:t>
            </a:r>
            <a:endParaRPr lang="en-US" altLang="zh-CN" dirty="0"/>
          </a:p>
          <a:p>
            <a:endParaRPr lang="en-US" altLang="zh-CN" dirty="0"/>
          </a:p>
          <a:p>
            <a:r>
              <a:rPr lang="zh-CN" altLang="en-US" dirty="0"/>
              <a:t>近义词：换汤不换药，殊途同归</a:t>
            </a:r>
            <a:endParaRPr lang="en-US" altLang="zh-CN" dirty="0"/>
          </a:p>
          <a:p>
            <a:endParaRPr lang="en-US" altLang="zh-CN" dirty="0"/>
          </a:p>
          <a:p>
            <a:r>
              <a:rPr lang="zh-CN" altLang="en-US" dirty="0"/>
              <a:t>把主要常见的动作、情形，归纳成几个公式</a:t>
            </a:r>
            <a:r>
              <a:rPr lang="en-US" altLang="zh-CN" dirty="0"/>
              <a:t>(</a:t>
            </a:r>
            <a:r>
              <a:rPr lang="zh-CN" altLang="en-US" dirty="0"/>
              <a:t>或说是套路、围棋定式之类的东西</a:t>
            </a:r>
            <a:r>
              <a:rPr lang="en-US" altLang="zh-CN" dirty="0"/>
              <a:t>)</a:t>
            </a:r>
            <a:r>
              <a:rPr lang="zh-CN" altLang="en-US" dirty="0"/>
              <a:t>，</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RBMs, sparse coding, auto-encoders or</a:t>
            </a:r>
            <a:endParaRPr lang="en-US" altLang="zh-CN" dirty="0"/>
          </a:p>
          <a:p>
            <a:r>
              <a:rPr lang="en-US" altLang="zh-CN" dirty="0"/>
              <a:t>multi-layer neural networks can all represent up to O(2k) input</a:t>
            </a:r>
            <a:endParaRPr lang="en-US" altLang="zh-CN" dirty="0"/>
          </a:p>
          <a:p>
            <a:r>
              <a:rPr lang="en-US" altLang="zh-CN" dirty="0"/>
              <a:t>regions using only O(N) parameters (with k the number of</a:t>
            </a:r>
            <a:endParaRPr lang="en-US" altLang="zh-CN" dirty="0"/>
          </a:p>
          <a:p>
            <a:r>
              <a:rPr lang="en-US" altLang="zh-CN" dirty="0"/>
              <a:t>non-zero elements in a sparse representation, and k = N in</a:t>
            </a:r>
            <a:endParaRPr lang="en-US" altLang="zh-CN" dirty="0"/>
          </a:p>
          <a:p>
            <a:r>
              <a:rPr lang="en-US" altLang="zh-CN" dirty="0"/>
              <a:t>non-sparse RBMs and other dense representations).</a:t>
            </a:r>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Deep architectures can lead</a:t>
            </a:r>
            <a:endParaRPr lang="en-US" altLang="zh-CN" dirty="0"/>
          </a:p>
          <a:p>
            <a:r>
              <a:rPr lang="en-US" altLang="zh-CN" dirty="0"/>
              <a:t>to abstract representations because more abstract concepts can</a:t>
            </a:r>
            <a:endParaRPr lang="en-US" altLang="zh-CN" dirty="0"/>
          </a:p>
          <a:p>
            <a:r>
              <a:rPr lang="en-US" altLang="zh-CN" dirty="0"/>
              <a:t>often be constructed in terms of less abstract ones.</a:t>
            </a:r>
            <a:endParaRPr lang="en-US" altLang="zh-CN" dirty="0"/>
          </a:p>
          <a:p>
            <a:endParaRPr lang="en-US" altLang="zh-CN" dirty="0"/>
          </a:p>
          <a:p>
            <a:r>
              <a:rPr lang="zh-CN" altLang="en-US" dirty="0"/>
              <a:t>深度：输入到输出之间的路径（信用分配）</a:t>
            </a:r>
            <a:endParaRPr lang="zh-CN" altLang="en-US" dirty="0"/>
          </a:p>
          <a:p>
            <a:r>
              <a:rPr lang="zh-CN" altLang="en-US" dirty="0"/>
              <a:t>多层人工神经网络</a:t>
            </a:r>
            <a:endParaRPr lang="zh-CN" altLang="en-US" dirty="0"/>
          </a:p>
          <a:p>
            <a:r>
              <a:rPr lang="zh-CN" altLang="en-US" dirty="0"/>
              <a:t>层数大于</a:t>
            </a:r>
            <a:r>
              <a:rPr lang="en-US" altLang="zh-CN" dirty="0"/>
              <a:t>1</a:t>
            </a:r>
            <a:endParaRPr lang="en-US" altLang="zh-CN" dirty="0"/>
          </a:p>
          <a:p>
            <a:r>
              <a:rPr lang="en-US" altLang="zh-CN" dirty="0" err="1"/>
              <a:t>Schmidhuber</a:t>
            </a:r>
            <a:r>
              <a:rPr lang="en-US" altLang="zh-CN" dirty="0"/>
              <a:t>: 10 is sure deep</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复合函数</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endParaRPr lang="zh-CN" altLang="en-US" dirty="0"/>
          </a:p>
          <a:p>
            <a:r>
              <a:rPr lang="en-US" altLang="zh-CN" dirty="0"/>
              <a:t>\item </a:t>
            </a:r>
            <a:r>
              <a:rPr lang="zh-CN" altLang="en-US" dirty="0"/>
              <a:t>细胞突起是由细胞体延伸出来的细长部分，又可分为树突和轴突。</a:t>
            </a:r>
            <a:endParaRPr lang="zh-CN" altLang="en-US" dirty="0"/>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endParaRPr lang="zh-CN" altLang="en-US" dirty="0"/>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endParaRPr lang="zh-CN" altLang="en-US" dirty="0"/>
          </a:p>
          <a:p>
            <a:r>
              <a:rPr lang="en-US" altLang="zh-CN" dirty="0"/>
              <a:t>\item </a:t>
            </a:r>
            <a:r>
              <a:rPr lang="zh-CN" altLang="en-US" dirty="0"/>
              <a:t>细胞突起是由细胞体延伸出来的细长部分，又可分为树突和轴突。</a:t>
            </a:r>
            <a:endParaRPr lang="zh-CN" altLang="en-US" dirty="0"/>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endParaRPr lang="zh-CN" altLang="en-US" dirty="0"/>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发展历史</a:t>
            </a:r>
            <a:endParaRPr lang="en-US" altLang="zh-CN" dirty="0"/>
          </a:p>
          <a:p>
            <a:pPr lvl="0"/>
            <a:r>
              <a:rPr lang="en-US" altLang="zh-CN" dirty="0"/>
              <a:t>1958 </a:t>
            </a:r>
            <a:r>
              <a:rPr lang="zh-CN" altLang="en-US" dirty="0"/>
              <a:t>年 </a:t>
            </a:r>
            <a:r>
              <a:rPr lang="en-US" altLang="zh-CN" dirty="0"/>
              <a:t>Rosenblatt </a:t>
            </a:r>
            <a:r>
              <a:rPr lang="zh-CN" altLang="en-US" dirty="0"/>
              <a:t>感知器</a:t>
            </a:r>
            <a:endParaRPr lang="zh-CN" altLang="en-US" dirty="0"/>
          </a:p>
          <a:p>
            <a:pPr lvl="0"/>
            <a:r>
              <a:rPr lang="en-US" altLang="zh-CN" dirty="0"/>
              <a:t>1969 </a:t>
            </a:r>
            <a:r>
              <a:rPr lang="zh-CN" altLang="en-US" dirty="0"/>
              <a:t>年 </a:t>
            </a:r>
            <a:r>
              <a:rPr lang="en-US" altLang="zh-CN" dirty="0"/>
              <a:t>Minsky XOR</a:t>
            </a:r>
            <a:endParaRPr lang="en-US" altLang="zh-CN" dirty="0"/>
          </a:p>
          <a:p>
            <a:pPr lvl="0"/>
            <a:r>
              <a:rPr lang="en-US" altLang="zh-CN" dirty="0"/>
              <a:t>1986 </a:t>
            </a:r>
            <a:r>
              <a:rPr lang="zh-CN" altLang="en-US" dirty="0"/>
              <a:t>年 </a:t>
            </a:r>
            <a:r>
              <a:rPr lang="en-US" altLang="zh-CN" dirty="0"/>
              <a:t>Hinton</a:t>
            </a:r>
            <a:r>
              <a:rPr lang="zh-CN" altLang="en-US" dirty="0"/>
              <a:t>、</a:t>
            </a:r>
            <a:r>
              <a:rPr lang="en-US" altLang="zh-CN" dirty="0" err="1"/>
              <a:t>LeCun</a:t>
            </a:r>
            <a:r>
              <a:rPr lang="en-US" altLang="zh-CN" dirty="0"/>
              <a:t> </a:t>
            </a:r>
            <a:r>
              <a:rPr lang="zh-CN" altLang="en-US" dirty="0"/>
              <a:t>人工神经网络（</a:t>
            </a:r>
            <a:r>
              <a:rPr lang="en-US" altLang="zh-CN" dirty="0"/>
              <a:t>BP </a:t>
            </a:r>
            <a:r>
              <a:rPr lang="zh-CN" altLang="en-US" dirty="0"/>
              <a:t>算法）</a:t>
            </a:r>
            <a:endParaRPr lang="zh-CN" altLang="en-US" dirty="0"/>
          </a:p>
          <a:p>
            <a:pPr lvl="0"/>
            <a:r>
              <a:rPr lang="en-US" altLang="zh-CN" dirty="0"/>
              <a:t>1998 </a:t>
            </a:r>
            <a:r>
              <a:rPr lang="zh-CN" altLang="en-US" dirty="0"/>
              <a:t>年 </a:t>
            </a:r>
            <a:r>
              <a:rPr lang="en-US" altLang="zh-CN" dirty="0" err="1"/>
              <a:t>LeCun</a:t>
            </a:r>
            <a:r>
              <a:rPr lang="en-US" altLang="zh-CN" dirty="0"/>
              <a:t> </a:t>
            </a:r>
            <a:r>
              <a:rPr lang="zh-CN" altLang="en-US" dirty="0"/>
              <a:t>卷积神经网络</a:t>
            </a:r>
            <a:endParaRPr lang="zh-CN" altLang="en-US" dirty="0"/>
          </a:p>
          <a:p>
            <a:pPr lvl="0"/>
            <a:r>
              <a:rPr lang="en-US" altLang="zh-CN" dirty="0"/>
              <a:t>2006 </a:t>
            </a:r>
            <a:r>
              <a:rPr lang="zh-CN" altLang="en-US" dirty="0"/>
              <a:t>年 </a:t>
            </a:r>
            <a:r>
              <a:rPr lang="en-US" altLang="zh-CN" dirty="0"/>
              <a:t>Hinton </a:t>
            </a:r>
            <a:r>
              <a:rPr lang="zh-CN" altLang="en-US" dirty="0"/>
              <a:t>深度网络</a:t>
            </a:r>
            <a:endParaRPr lang="zh-CN" altLang="en-US" dirty="0"/>
          </a:p>
          <a:p>
            <a:pPr lvl="0"/>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贝兹德克认为这三种智能具有层次递进关系，BI生物智能在这里特指人类生物体，它处于最高级别，除了听觉视觉等感知数据，它还能够利用存储在大脑里的人类知识进行运作处理，而低一级别的AI人工智能则是利用感知数据加上人类输入到计算机里面的知识碎片进行运作，最深层的CI计算智能则是依赖于计算力和数字化的数据进行运作。</a:t>
            </a:r>
            <a:endParaRPr lang="zh-CN" altLang="en-US"/>
          </a:p>
          <a:p>
            <a:endParaRPr lang="zh-CN" altLang="en-US"/>
          </a:p>
          <a:p>
            <a:r>
              <a:rPr lang="zh-CN" altLang="en-US"/>
              <a:t>他认为CI属于AI，AI属于BI，也就是说生物智能是比人工智能更大的超集，因为人的智能包含了比AI更多的内容。</a:t>
            </a:r>
            <a:endParaRPr lang="zh-CN" altLang="en-US"/>
          </a:p>
          <a:p>
            <a:endParaRPr lang="zh-CN" altLang="en-US"/>
          </a:p>
          <a:p>
            <a:r>
              <a:rPr lang="zh-CN" altLang="en-US"/>
              <a:t>同时，贝兹德克认为，智能Intelligence是更大的集合，PR即Pattern Recognition模式识别，例如人脸识别，声音识别等，他们都是智能的子集，因为智能不仅仅是识别，还包含了思考和逻辑等其他内容。而NN，Neural Network神经网络则是模式识别的子集。</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车牌识别？</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人们对文本、图像的理解无法从字符串或者图像的底层特征直接获得，它需要使用人们日常生活中积累的大量经验和知识来进行推理和判断。</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对于一些高层次的抽象概念，如一幅关于节日的图像所表达出的欢乐和喜庆的感觉等，更需要根据人的知识来判断。</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人们对文本、图像的理解无法从字符串或者图像的底层特征直接获得，它需要使用人们日常生活中积累的大量经验和知识来进行推理和判断。</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对于一些高层次的抽象概念，如一幅关于节日的图像所表达出的欢乐和喜庆的感觉等，更需要根据人的知识来判断。</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rgbClr val="001844"/>
        </a:solidFill>
        <a:effectLst/>
      </p:bgPr>
    </p:bg>
    <p:spTree>
      <p:nvGrpSpPr>
        <p:cNvPr id="1" name=""/>
        <p:cNvGrpSpPr/>
        <p:nvPr/>
      </p:nvGrpSpPr>
      <p:grpSpPr>
        <a:xfrm>
          <a:off x="0" y="0"/>
          <a:ext cx="0" cy="0"/>
          <a:chOff x="0" y="0"/>
          <a:chExt cx="0" cy="0"/>
        </a:xfrm>
      </p:grpSpPr>
      <p:sp>
        <p:nvSpPr>
          <p:cNvPr id="4" name="Rectangle 10"/>
          <p:cNvSpPr/>
          <p:nvPr userDrawn="1"/>
        </p:nvSpPr>
        <p:spPr>
          <a:xfrm>
            <a:off x="834390" y="278511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2990" y="3023236"/>
            <a:ext cx="6858000" cy="1514475"/>
          </a:xfrm>
        </p:spPr>
        <p:txBody>
          <a:bodyPr anchor="ctr"/>
          <a:lstStyle>
            <a:lvl1pPr algn="ctr">
              <a:defRPr sz="4000">
                <a:solidFill>
                  <a:schemeClr val="bg1"/>
                </a:solidFill>
                <a:latin typeface="微软雅黑" panose="020B0503020204020204" pitchFamily="34" charset="-122"/>
                <a:ea typeface="微软雅黑" panose="020B0503020204020204" pitchFamily="34" charset="-122"/>
              </a:defRPr>
            </a:lvl1pPr>
          </a:lstStyle>
          <a:p>
            <a:endParaRPr lang="en-US" dirty="0"/>
          </a:p>
        </p:txBody>
      </p:sp>
      <p:pic>
        <p:nvPicPr>
          <p:cNvPr id="2" name="图片 1" descr="nndl"/>
          <p:cNvPicPr>
            <a:picLocks noChangeAspect="1"/>
          </p:cNvPicPr>
          <p:nvPr userDrawn="1"/>
        </p:nvPicPr>
        <p:blipFill>
          <a:blip r:embed="rId2"/>
          <a:stretch>
            <a:fillRect/>
          </a:stretch>
        </p:blipFill>
        <p:spPr>
          <a:xfrm>
            <a:off x="2221865" y="1603375"/>
            <a:ext cx="4700270" cy="1089660"/>
          </a:xfrm>
          <a:prstGeom prst="rect">
            <a:avLst/>
          </a:prstGeom>
        </p:spPr>
      </p:pic>
      <p:pic>
        <p:nvPicPr>
          <p:cNvPr id="3" name="图片 2" descr="gaofei"/>
          <p:cNvPicPr>
            <a:picLocks noChangeAspect="1"/>
          </p:cNvPicPr>
          <p:nvPr userDrawn="1"/>
        </p:nvPicPr>
        <p:blipFill>
          <a:blip r:embed="rId3"/>
          <a:stretch>
            <a:fillRect/>
          </a:stretch>
        </p:blipFill>
        <p:spPr>
          <a:xfrm>
            <a:off x="2666365" y="4812030"/>
            <a:ext cx="3651250" cy="1390015"/>
          </a:xfrm>
          <a:prstGeom prst="rect">
            <a:avLst/>
          </a:prstGeom>
        </p:spPr>
      </p:pic>
      <p:pic>
        <p:nvPicPr>
          <p:cNvPr id="14" name="图片 13" descr="脑部 (5)"/>
          <p:cNvPicPr>
            <a:picLocks noChangeAspect="1"/>
          </p:cNvPicPr>
          <p:nvPr userDrawn="1"/>
        </p:nvPicPr>
        <p:blipFill>
          <a:blip r:embed="rId4"/>
          <a:stretch>
            <a:fillRect/>
          </a:stretch>
        </p:blipFill>
        <p:spPr>
          <a:xfrm>
            <a:off x="3949700" y="332105"/>
            <a:ext cx="1085215" cy="10852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4">
                <a:lumMod val="60000"/>
                <a:lumOff val="4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rgbClr val="FFC000"/>
                </a:solidFill>
                <a:latin typeface="微软雅黑" panose="020B0503020204020204" pitchFamily="34" charset="-122"/>
                <a:ea typeface="微软雅黑" panose="020B0503020204020204" pitchFamily="34" charset="-122"/>
              </a:defRPr>
            </a:lvl1p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末尾幻灯片">
    <p:bg>
      <p:bgPr>
        <a:no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804064" y="1383656"/>
            <a:ext cx="2629693" cy="3783530"/>
            <a:chOff x="-1072086" y="1383656"/>
            <a:chExt cx="3506257" cy="3783530"/>
          </a:xfrm>
        </p:grpSpPr>
        <p:sp>
          <p:nvSpPr>
            <p:cNvPr id="6" name="任意多边形: 形状 5"/>
            <p:cNvSpPr/>
            <p:nvPr userDrawn="1">
              <p:custDataLst>
                <p:tags r:id="rId3"/>
              </p:custDataLst>
            </p:nvPr>
          </p:nvSpPr>
          <p:spPr>
            <a:xfrm rot="17984747">
              <a:off x="-1303972" y="1615542"/>
              <a:ext cx="3534185" cy="3070413"/>
            </a:xfrm>
            <a:custGeom>
              <a:avLst/>
              <a:gdLst>
                <a:gd name="connsiteX0" fmla="*/ 3520181 w 3534185"/>
                <a:gd name="connsiteY0" fmla="*/ 0 h 3070413"/>
                <a:gd name="connsiteX1" fmla="*/ 3522218 w 3534185"/>
                <a:gd name="connsiteY1" fmla="*/ 6560 h 3070413"/>
                <a:gd name="connsiteX2" fmla="*/ 3534185 w 3534185"/>
                <a:gd name="connsiteY2" fmla="*/ 125272 h 3070413"/>
                <a:gd name="connsiteX3" fmla="*/ 3534185 w 3534185"/>
                <a:gd name="connsiteY3" fmla="*/ 2481371 h 3070413"/>
                <a:gd name="connsiteX4" fmla="*/ 2945143 w 3534185"/>
                <a:gd name="connsiteY4" fmla="*/ 3070413 h 3070413"/>
                <a:gd name="connsiteX5" fmla="*/ 589042 w 3534185"/>
                <a:gd name="connsiteY5" fmla="*/ 3070413 h 3070413"/>
                <a:gd name="connsiteX6" fmla="*/ 0 w 3534185"/>
                <a:gd name="connsiteY6" fmla="*/ 2481371 h 3070413"/>
                <a:gd name="connsiteX7" fmla="*/ 0 w 3534185"/>
                <a:gd name="connsiteY7" fmla="*/ 2011605 h 3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4185" h="3070413">
                  <a:moveTo>
                    <a:pt x="3520181" y="0"/>
                  </a:moveTo>
                  <a:lnTo>
                    <a:pt x="3522218" y="6560"/>
                  </a:lnTo>
                  <a:cubicBezTo>
                    <a:pt x="3530064" y="44905"/>
                    <a:pt x="3534185" y="84607"/>
                    <a:pt x="3534185" y="125272"/>
                  </a:cubicBezTo>
                  <a:lnTo>
                    <a:pt x="3534185" y="2481371"/>
                  </a:lnTo>
                  <a:cubicBezTo>
                    <a:pt x="3534185" y="2806690"/>
                    <a:pt x="3270462" y="3070413"/>
                    <a:pt x="2945143" y="3070413"/>
                  </a:cubicBezTo>
                  <a:lnTo>
                    <a:pt x="589042" y="3070413"/>
                  </a:lnTo>
                  <a:cubicBezTo>
                    <a:pt x="263723" y="3070413"/>
                    <a:pt x="0" y="2806690"/>
                    <a:pt x="0" y="2481371"/>
                  </a:cubicBezTo>
                  <a:lnTo>
                    <a:pt x="0" y="2011605"/>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solidFill>
                  <a:schemeClr val="bg1"/>
                </a:solidFill>
              </a:endParaRPr>
            </a:p>
          </p:txBody>
        </p:sp>
        <p:sp>
          <p:nvSpPr>
            <p:cNvPr id="7" name="任意多边形: 形状 6"/>
            <p:cNvSpPr/>
            <p:nvPr userDrawn="1">
              <p:custDataLst>
                <p:tags r:id="rId4"/>
              </p:custDataLst>
            </p:nvPr>
          </p:nvSpPr>
          <p:spPr>
            <a:xfrm rot="1824759">
              <a:off x="-950925" y="1690816"/>
              <a:ext cx="3385096" cy="3476370"/>
            </a:xfrm>
            <a:custGeom>
              <a:avLst/>
              <a:gdLst>
                <a:gd name="connsiteX0" fmla="*/ 164178 w 3385096"/>
                <a:gd name="connsiteY0" fmla="*/ 98954 h 3476370"/>
                <a:gd name="connsiteX1" fmla="*/ 488130 w 3385096"/>
                <a:gd name="connsiteY1" fmla="*/ 0 h 3476370"/>
                <a:gd name="connsiteX2" fmla="*/ 2805689 w 3385096"/>
                <a:gd name="connsiteY2" fmla="*/ 0 h 3476370"/>
                <a:gd name="connsiteX3" fmla="*/ 3385096 w 3385096"/>
                <a:gd name="connsiteY3" fmla="*/ 579407 h 3476370"/>
                <a:gd name="connsiteX4" fmla="*/ 3385096 w 3385096"/>
                <a:gd name="connsiteY4" fmla="*/ 2896963 h 3476370"/>
                <a:gd name="connsiteX5" fmla="*/ 2805689 w 3385096"/>
                <a:gd name="connsiteY5" fmla="*/ 3476370 h 3476370"/>
                <a:gd name="connsiteX6" fmla="*/ 1882354 w 3385096"/>
                <a:gd name="connsiteY6" fmla="*/ 3476370 h 3476370"/>
                <a:gd name="connsiteX7" fmla="*/ 0 w 3385096"/>
                <a:gd name="connsiteY7" fmla="*/ 269598 h 3476370"/>
                <a:gd name="connsiteX8" fmla="*/ 7677 w 3385096"/>
                <a:gd name="connsiteY8" fmla="*/ 255455 h 3476370"/>
                <a:gd name="connsiteX9" fmla="*/ 164178 w 3385096"/>
                <a:gd name="connsiteY9" fmla="*/ 98954 h 347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5096" h="3476370">
                  <a:moveTo>
                    <a:pt x="164178" y="98954"/>
                  </a:moveTo>
                  <a:cubicBezTo>
                    <a:pt x="256652" y="36479"/>
                    <a:pt x="368131" y="0"/>
                    <a:pt x="488130" y="0"/>
                  </a:cubicBezTo>
                  <a:lnTo>
                    <a:pt x="2805689" y="0"/>
                  </a:lnTo>
                  <a:cubicBezTo>
                    <a:pt x="3125687" y="0"/>
                    <a:pt x="3385096" y="259409"/>
                    <a:pt x="3385096" y="579407"/>
                  </a:cubicBezTo>
                  <a:lnTo>
                    <a:pt x="3385096" y="2896963"/>
                  </a:lnTo>
                  <a:cubicBezTo>
                    <a:pt x="3385096" y="3216961"/>
                    <a:pt x="3125687" y="3476370"/>
                    <a:pt x="2805689" y="3476370"/>
                  </a:cubicBezTo>
                  <a:lnTo>
                    <a:pt x="1882354" y="3476370"/>
                  </a:lnTo>
                  <a:lnTo>
                    <a:pt x="0" y="269598"/>
                  </a:lnTo>
                  <a:lnTo>
                    <a:pt x="7677" y="255455"/>
                  </a:lnTo>
                  <a:cubicBezTo>
                    <a:pt x="49326" y="193806"/>
                    <a:pt x="102529" y="140603"/>
                    <a:pt x="164178" y="98954"/>
                  </a:cubicBezTo>
                  <a:close/>
                </a:path>
              </a:pathLst>
            </a:cu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
                <a:solidFill>
                  <a:schemeClr val="bg1"/>
                </a:solidFill>
              </a:endParaRPr>
            </a:p>
          </p:txBody>
        </p:sp>
      </p:grpSp>
      <p:sp>
        <p:nvSpPr>
          <p:cNvPr id="8" name="标题 1"/>
          <p:cNvSpPr>
            <a:spLocks noGrp="1"/>
          </p:cNvSpPr>
          <p:nvPr userDrawn="1">
            <p:custDataLst>
              <p:tags r:id="rId5"/>
            </p:custDataLst>
          </p:nvPr>
        </p:nvSpPr>
        <p:spPr>
          <a:xfrm>
            <a:off x="139541" y="2379980"/>
            <a:ext cx="1366838" cy="1200150"/>
          </a:xfrm>
          <a:prstGeom prst="rect">
            <a:avLst/>
          </a:prstGeom>
        </p:spPr>
        <p:txBody>
          <a:bodyPr vert="horz" lIns="67500" tIns="35100" rIns="67500" bIns="0" rtlCol="0" anchor="b" anchorCtr="0">
            <a:normAutofit fontScale="70000"/>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2"/>
                </a:solidFill>
                <a:uFillTx/>
                <a:latin typeface="Arial" panose="020B0604020202020204" pitchFamily="34" charset="0"/>
                <a:ea typeface="汉仪旗黑-85S" panose="00020600040101010101" pitchFamily="18" charset="-122"/>
                <a:cs typeface="+mj-cs"/>
                <a:sym typeface="+mn-ea"/>
              </a:defRPr>
            </a:lvl1pPr>
          </a:lstStyle>
          <a:p>
            <a:pPr lvl="0"/>
            <a:r>
              <a:rPr sz="6000" dirty="0">
                <a:solidFill>
                  <a:schemeClr val="bg1"/>
                </a:solidFill>
                <a:sym typeface="+mn-ea"/>
              </a:rPr>
              <a:t>目录</a:t>
            </a:r>
            <a:endParaRPr sz="6000" dirty="0">
              <a:solidFill>
                <a:schemeClr val="bg1"/>
              </a:solidFill>
              <a:sym typeface="+mn-ea"/>
            </a:endParaRPr>
          </a:p>
        </p:txBody>
      </p:sp>
      <p:sp>
        <p:nvSpPr>
          <p:cNvPr id="10" name="文本占位符 9"/>
          <p:cNvSpPr>
            <a:spLocks noGrp="1"/>
          </p:cNvSpPr>
          <p:nvPr>
            <p:ph type="body" idx="1"/>
            <p:custDataLst>
              <p:tags r:id="rId6"/>
            </p:custDataLst>
          </p:nvPr>
        </p:nvSpPr>
        <p:spPr>
          <a:xfrm>
            <a:off x="2537460" y="1286510"/>
            <a:ext cx="5843905" cy="5054600"/>
          </a:xfrm>
          <a:prstGeom prst="rect">
            <a:avLst/>
          </a:prstGeom>
        </p:spPr>
        <p:txBody>
          <a:bodyPr vert="horz" lIns="101600" tIns="0" rIns="82550" bIns="0" rtlCol="0">
            <a:noAutofit/>
          </a:bodyPr>
          <a:lstStyle>
            <a:lvl1pPr>
              <a:lnSpc>
                <a:spcPct val="200000"/>
              </a:lnSpc>
              <a:defRPr sz="3000">
                <a:latin typeface="华文中宋" panose="02010600040101010101" charset="-122"/>
                <a:ea typeface="华文中宋" panose="02010600040101010101" charset="-122"/>
              </a:defRPr>
            </a:lvl1pPr>
            <a:lvl2pPr>
              <a:lnSpc>
                <a:spcPct val="200000"/>
              </a:lnSpc>
              <a:defRPr sz="3000">
                <a:latin typeface="华文中宋" panose="02010600040101010101" charset="-122"/>
                <a:ea typeface="华文中宋" panose="02010600040101010101" charset="-122"/>
              </a:defRPr>
            </a:lvl2pPr>
            <a:lvl3pPr>
              <a:lnSpc>
                <a:spcPct val="200000"/>
              </a:lnSpc>
              <a:defRPr sz="3000">
                <a:latin typeface="华文中宋" panose="02010600040101010101" charset="-122"/>
                <a:ea typeface="华文中宋" panose="02010600040101010101" charset="-122"/>
              </a:defRPr>
            </a:lvl3pPr>
            <a:lvl4pPr>
              <a:lnSpc>
                <a:spcPct val="200000"/>
              </a:lnSpc>
              <a:defRPr sz="3000">
                <a:latin typeface="华文中宋" panose="02010600040101010101" charset="-122"/>
                <a:ea typeface="华文中宋" panose="02010600040101010101" charset="-122"/>
              </a:defRPr>
            </a:lvl4pPr>
            <a:lvl5pPr>
              <a:lnSpc>
                <a:spcPct val="200000"/>
              </a:lnSpc>
              <a:defRPr sz="1800">
                <a:latin typeface="华文中宋" panose="02010600040101010101" charset="-122"/>
                <a:ea typeface="华文中宋" panose="0201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endParaRPr lang="en-US" dirty="0"/>
          </a:p>
        </p:txBody>
      </p:sp>
      <p:sp>
        <p:nvSpPr>
          <p:cNvPr id="8" name="Content Placeholder 7"/>
          <p:cNvSpPr>
            <a:spLocks noGrp="1"/>
          </p:cNvSpPr>
          <p:nvPr>
            <p:ph sz="quarter" idx="1"/>
          </p:nvPr>
        </p:nvSpPr>
        <p:spPr>
          <a:xfrm>
            <a:off x="251460" y="1058545"/>
            <a:ext cx="8640445" cy="5294630"/>
          </a:xfrm>
        </p:spPr>
        <p:txBody>
          <a:bodyPr/>
          <a:lstStyle>
            <a:lvl1pPr>
              <a:defRPr/>
            </a:lvl1pPr>
            <a:lvl2pPr>
              <a:defRPr/>
            </a:lvl2pPr>
            <a:lvl3pPr>
              <a:defRPr/>
            </a:lvl3pPr>
            <a:lvl4pPr>
              <a:defRPr/>
            </a:lvl4pPr>
            <a:lvl5pP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32" name="Straight Connector 28"/>
          <p:cNvSpPr>
            <a:spLocks noChangeShapeType="1"/>
          </p:cNvSpPr>
          <p:nvPr userDrawn="1"/>
        </p:nvSpPr>
        <p:spPr bwMode="auto">
          <a:xfrm>
            <a:off x="252095" y="960755"/>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252095" y="6515100"/>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18"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Straight Connector 28"/>
          <p:cNvSpPr>
            <a:spLocks noChangeShapeType="1"/>
          </p:cNvSpPr>
          <p:nvPr userDrawn="1"/>
        </p:nvSpPr>
        <p:spPr bwMode="auto">
          <a:xfrm>
            <a:off x="252095" y="960755"/>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 name="Straight Connector 27"/>
          <p:cNvSpPr>
            <a:spLocks noChangeShapeType="1"/>
          </p:cNvSpPr>
          <p:nvPr userDrawn="1"/>
        </p:nvSpPr>
        <p:spPr bwMode="auto">
          <a:xfrm>
            <a:off x="252095" y="6515100"/>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5"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6"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1460" y="46355"/>
            <a:ext cx="8640445" cy="914400"/>
          </a:xfrm>
        </p:spPr>
        <p:txBody>
          <a:bodyPr/>
          <a:lstStyle/>
          <a:p>
            <a:r>
              <a:rPr lang="en-US" dirty="0"/>
              <a:t>Click to edit Master title style</a:t>
            </a:r>
            <a:endParaRPr lang="en-US" dirty="0"/>
          </a:p>
        </p:txBody>
      </p:sp>
      <p:sp>
        <p:nvSpPr>
          <p:cNvPr id="9" name="Content Placeholder 8"/>
          <p:cNvSpPr>
            <a:spLocks noGrp="1"/>
          </p:cNvSpPr>
          <p:nvPr>
            <p:ph sz="quarter" idx="1"/>
          </p:nvPr>
        </p:nvSpPr>
        <p:spPr>
          <a:xfrm>
            <a:off x="252095" y="1127125"/>
            <a:ext cx="4246880" cy="5221605"/>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Content Placeholder 10"/>
          <p:cNvSpPr>
            <a:spLocks noGrp="1"/>
          </p:cNvSpPr>
          <p:nvPr>
            <p:ph sz="quarter" idx="2"/>
          </p:nvPr>
        </p:nvSpPr>
        <p:spPr>
          <a:xfrm>
            <a:off x="4632325" y="1127125"/>
            <a:ext cx="4258945" cy="522224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Straight Connector 28"/>
          <p:cNvSpPr>
            <a:spLocks noChangeShapeType="1"/>
          </p:cNvSpPr>
          <p:nvPr userDrawn="1"/>
        </p:nvSpPr>
        <p:spPr bwMode="auto">
          <a:xfrm>
            <a:off x="252095" y="960755"/>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 name="Straight Connector 27"/>
          <p:cNvSpPr>
            <a:spLocks noChangeShapeType="1"/>
          </p:cNvSpPr>
          <p:nvPr userDrawn="1"/>
        </p:nvSpPr>
        <p:spPr bwMode="auto">
          <a:xfrm>
            <a:off x="252095" y="6515100"/>
            <a:ext cx="8640000" cy="0"/>
          </a:xfrm>
          <a:prstGeom prst="line">
            <a:avLst/>
          </a:prstGeom>
          <a:noFill/>
          <a:ln w="9525" algn="ctr">
            <a:solidFill>
              <a:srgbClr val="C00000"/>
            </a:solidFill>
            <a:prstDash val="dash"/>
            <a:round/>
          </a:ln>
          <a:extLst>
            <a:ext uri="{909E8E84-426E-40DD-AFC4-6F175D3DCCD1}">
              <a14:hiddenFill xmlns:a14="http://schemas.microsoft.com/office/drawing/2010/main">
                <a:noFill/>
              </a14:hiddenFill>
            </a:ext>
          </a:extLst>
        </p:spPr>
        <p:txBody>
          <a:bodyPr/>
          <a:lstStyle/>
          <a:p>
            <a:endParaRPr lang="zh-CN" altLang="en-US" sz="1400">
              <a:latin typeface="+mn-ea"/>
              <a:ea typeface="+mn-ea"/>
            </a:endParaRPr>
          </a:p>
        </p:txBody>
      </p:sp>
      <p:sp>
        <p:nvSpPr>
          <p:cNvPr id="5" name="Footer Placeholder 2"/>
          <p:cNvSpPr txBox="1"/>
          <p:nvPr userDrawn="1"/>
        </p:nvSpPr>
        <p:spPr>
          <a:xfrm>
            <a:off x="3048000" y="6514836"/>
            <a:ext cx="2971800" cy="365125"/>
          </a:xfrm>
          <a:prstGeom prst="rect">
            <a:avLst/>
          </a:prstGeom>
        </p:spPr>
        <p:txBody>
          <a:bodyPr vert="horz" wrap="square" lIns="68580" tIns="34290" rIns="68580" bIns="34290" numCol="1" anchor="t" anchorCtr="0" compatLnSpc="1"/>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lnSpc>
                <a:spcPct val="100000"/>
              </a:lnSpc>
              <a:defRPr/>
            </a:pPr>
            <a:r>
              <a:rPr lang="en-US" altLang="zh-CN" sz="1400" dirty="0">
                <a:solidFill>
                  <a:schemeClr val="tx1">
                    <a:lumMod val="75000"/>
                    <a:lumOff val="25000"/>
                  </a:schemeClr>
                </a:solidFill>
                <a:latin typeface="+mn-ea"/>
                <a:ea typeface="+mn-ea"/>
              </a:rPr>
              <a:t>《</a:t>
            </a:r>
            <a:r>
              <a:rPr lang="zh-CN" altLang="en-US" sz="1400" dirty="0">
                <a:solidFill>
                  <a:schemeClr val="tx1">
                    <a:lumMod val="75000"/>
                    <a:lumOff val="25000"/>
                  </a:schemeClr>
                </a:solidFill>
                <a:latin typeface="+mn-ea"/>
                <a:ea typeface="+mn-ea"/>
              </a:rPr>
              <a:t>神经网络与深度学习</a:t>
            </a:r>
            <a:r>
              <a:rPr lang="en-US" altLang="zh-CN" sz="1400" dirty="0">
                <a:solidFill>
                  <a:schemeClr val="tx1">
                    <a:lumMod val="75000"/>
                    <a:lumOff val="25000"/>
                  </a:schemeClr>
                </a:solidFill>
                <a:latin typeface="+mn-ea"/>
                <a:ea typeface="+mn-ea"/>
              </a:rPr>
              <a:t>》</a:t>
            </a:r>
            <a:endParaRPr lang="en-US" altLang="zh-CN" sz="1400" dirty="0">
              <a:solidFill>
                <a:schemeClr val="tx1">
                  <a:lumMod val="75000"/>
                  <a:lumOff val="25000"/>
                </a:schemeClr>
              </a:solidFill>
              <a:latin typeface="+mn-ea"/>
              <a:ea typeface="+mn-ea"/>
            </a:endParaRPr>
          </a:p>
        </p:txBody>
      </p:sp>
      <p:sp>
        <p:nvSpPr>
          <p:cNvPr id="6" name="Rectangle 17"/>
          <p:cNvSpPr/>
          <p:nvPr userDrawn="1"/>
        </p:nvSpPr>
        <p:spPr>
          <a:xfrm>
            <a:off x="8229600" y="65148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1">
                    <a:lumMod val="75000"/>
                    <a:lumOff val="25000"/>
                  </a:schemeClr>
                </a:solidFill>
                <a:latin typeface="+mn-ea"/>
                <a:ea typeface="+mn-ea"/>
                <a:cs typeface="Arial" panose="020B0604020202020204" pitchFamily="34" charset="0"/>
              </a:rPr>
            </a:fld>
            <a:endParaRPr lang="zh-CN" altLang="en-US" sz="1400" kern="1200" dirty="0" smtClean="0">
              <a:solidFill>
                <a:schemeClr val="tx1">
                  <a:lumMod val="75000"/>
                  <a:lumOff val="25000"/>
                </a:schemeClr>
              </a:solidFill>
              <a:latin typeface="+mn-ea"/>
              <a:ea typeface="+mn-ea"/>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empt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1_empty">
    <p:bg>
      <p:bgPr>
        <a:solidFill>
          <a:srgbClr val="001844"/>
        </a:solidFill>
        <a:effectLst/>
      </p:bgPr>
    </p:bg>
    <p:spTree>
      <p:nvGrpSpPr>
        <p:cNvPr id="1" name=""/>
        <p:cNvGrpSpPr/>
        <p:nvPr/>
      </p:nvGrpSpPr>
      <p:grpSpPr>
        <a:xfrm>
          <a:off x="0" y="0"/>
          <a:ext cx="0" cy="0"/>
          <a:chOff x="0" y="0"/>
          <a:chExt cx="0" cy="0"/>
        </a:xfrm>
      </p:grpSpPr>
      <p:grpSp>
        <p:nvGrpSpPr>
          <p:cNvPr id="393" name="组 7"/>
          <p:cNvGrpSpPr/>
          <p:nvPr userDrawn="1"/>
        </p:nvGrpSpPr>
        <p:grpSpPr>
          <a:xfrm>
            <a:off x="501650" y="5925185"/>
            <a:ext cx="8236585" cy="452120"/>
            <a:chOff x="-457882" y="329481"/>
            <a:chExt cx="12966029" cy="712801"/>
          </a:xfrm>
        </p:grpSpPr>
        <p:pic>
          <p:nvPicPr>
            <p:cNvPr id="394"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395" name="图片 394"/>
            <p:cNvPicPr>
              <a:picLocks noChangeAspect="1"/>
            </p:cNvPicPr>
            <p:nvPr userDrawn="1"/>
          </p:nvPicPr>
          <p:blipFill>
            <a:blip r:embed="rId3">
              <a:biLevel thresh="75000"/>
              <a:lum bright="96000"/>
            </a:blip>
            <a:stretch>
              <a:fillRect/>
            </a:stretch>
          </p:blipFill>
          <p:spPr>
            <a:xfrm>
              <a:off x="8804131" y="432580"/>
              <a:ext cx="3704016" cy="506809"/>
            </a:xfrm>
            <a:prstGeom prst="rect">
              <a:avLst/>
            </a:prstGeom>
          </p:spPr>
        </p:pic>
      </p:grpSp>
      <p:grpSp>
        <p:nvGrpSpPr>
          <p:cNvPr id="396" name="组合 29"/>
          <p:cNvGrpSpPr/>
          <p:nvPr userDrawn="1"/>
        </p:nvGrpSpPr>
        <p:grpSpPr>
          <a:xfrm>
            <a:off x="2256155" y="927100"/>
            <a:ext cx="4658360" cy="2688590"/>
            <a:chOff x="1627188" y="850900"/>
            <a:chExt cx="8934450" cy="5156201"/>
          </a:xfrm>
        </p:grpSpPr>
        <p:sp>
          <p:nvSpPr>
            <p:cNvPr id="397"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398"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399"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0"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401"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2"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3"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4"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5"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6"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7"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08"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409"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0"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1"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2"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3"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4"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5"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6"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417"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8"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19"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0"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1"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2"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3"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4"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425"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6"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7"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8"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29"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0"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1"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2"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433"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4"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5"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6"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7"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8"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39"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0"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441"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2"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3"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4"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5"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6"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7"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8"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49"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0"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1"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2"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453"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4"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455"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56"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457"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458"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459"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460"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461"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462"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463"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464"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465"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466"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467"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468"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469"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470"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1"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2"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3"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474"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5"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6"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7"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8"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79"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0"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1"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2"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3"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4"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5"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6"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7"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8"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89"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0"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1"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2"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3"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4"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5"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6"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7"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8"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499"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0"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1"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2"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3"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4"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5"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506"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7"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508"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09"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510"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511"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512"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513"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514"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515"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516"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517"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518"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519"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520"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521"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522"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523"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524"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25"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526"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527"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528"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529"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530"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531"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532"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533"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534"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535"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536"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537"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538"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539"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540"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541"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542"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543"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544"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545"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546"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547"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548"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49"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550"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551"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552"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553"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554"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555"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556"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557"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558"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559"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560"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561"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562"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563"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564"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565"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566"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67"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68"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569"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570"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571"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572"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573"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574"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575"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576"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77"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78"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579"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580"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581"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582"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583"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584"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585"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586"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587"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588"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589"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590"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591"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592"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593"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594"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595"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596"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597"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598"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599"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600"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601"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602"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603"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604"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605"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606"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607"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608"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609"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610"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611"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612"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613"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614"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615"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616"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617"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618"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619"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620"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621"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622"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623"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624"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625"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626"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627"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628"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629"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630"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631"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632"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633"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634"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635"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636"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637"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638"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639"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640"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641"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642"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643"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644"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645"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646"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647"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648"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649"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650"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651"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52"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653"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654"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655"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656"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657"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658"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659"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660"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661"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662"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663"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664"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665"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66"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67"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668"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669"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670"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671"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672"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673"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674"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675"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6"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7"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678"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79"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680"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681"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682"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683"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684"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685"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686"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687"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88"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689"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690"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691"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692"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693"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694"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695"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696"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697"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98"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699"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0"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1"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2"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3"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704"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5"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06"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707"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708"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709"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710"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711"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712"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713"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14"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715"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16"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717"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718"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719"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720"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721"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722"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723"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724"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725"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726"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727"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728"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729"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730"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731"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732"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733"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734"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735"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736"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737"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38"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739"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0"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741"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742"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743"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744"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745"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746"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747"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8"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49"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0"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1"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2"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3"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754"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755"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756"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757"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758"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59"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760"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1"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762"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3"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764"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765"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766" name="组合 765"/>
          <p:cNvGrpSpPr/>
          <p:nvPr userDrawn="1"/>
        </p:nvGrpSpPr>
        <p:grpSpPr>
          <a:xfrm>
            <a:off x="3684270" y="2260600"/>
            <a:ext cx="1664335" cy="723265"/>
            <a:chOff x="2855913" y="-477838"/>
            <a:chExt cx="5757862" cy="2501900"/>
          </a:xfrm>
          <a:solidFill>
            <a:srgbClr val="FCB53C"/>
          </a:solidFill>
        </p:grpSpPr>
        <p:sp>
          <p:nvSpPr>
            <p:cNvPr id="767"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8"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9"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0"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1"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773" name="图片 772" descr="nndl"/>
          <p:cNvPicPr>
            <a:picLocks noChangeAspect="1"/>
          </p:cNvPicPr>
          <p:nvPr userDrawn="1"/>
        </p:nvPicPr>
        <p:blipFill>
          <a:blip r:embed="rId4"/>
          <a:stretch>
            <a:fillRect/>
          </a:stretch>
        </p:blipFill>
        <p:spPr>
          <a:xfrm>
            <a:off x="2160270" y="4232910"/>
            <a:ext cx="4919345" cy="1139825"/>
          </a:xfrm>
          <a:prstGeom prst="rect">
            <a:avLst/>
          </a:prstGeom>
        </p:spPr>
      </p:pic>
      <p:pic>
        <p:nvPicPr>
          <p:cNvPr id="14" name="图片 13" descr="脑部 (5)"/>
          <p:cNvPicPr>
            <a:picLocks noChangeAspect="1"/>
          </p:cNvPicPr>
          <p:nvPr userDrawn="1"/>
        </p:nvPicPr>
        <p:blipFill>
          <a:blip r:embed="rId5"/>
          <a:stretch>
            <a:fillRect/>
          </a:stretch>
        </p:blipFill>
        <p:spPr>
          <a:xfrm>
            <a:off x="4136708" y="5753100"/>
            <a:ext cx="795655" cy="79565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252000" y="152400"/>
            <a:ext cx="8640000" cy="71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zh-CN" dirty="0"/>
              <a:t>Click to edit Master title style</a:t>
            </a:r>
            <a:endParaRPr lang="en-US" altLang="zh-CN" dirty="0"/>
          </a:p>
        </p:txBody>
      </p:sp>
      <p:sp>
        <p:nvSpPr>
          <p:cNvPr id="1027" name="Text Placeholder 12"/>
          <p:cNvSpPr>
            <a:spLocks noGrp="1"/>
          </p:cNvSpPr>
          <p:nvPr>
            <p:ph type="body" idx="1"/>
          </p:nvPr>
        </p:nvSpPr>
        <p:spPr bwMode="auto">
          <a:xfrm>
            <a:off x="252000" y="1103630"/>
            <a:ext cx="8640000" cy="531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rtl="0" eaLnBrk="0" fontAlgn="base" hangingPunct="0">
        <a:spcBef>
          <a:spcPct val="0"/>
        </a:spcBef>
        <a:spcAft>
          <a:spcPct val="0"/>
        </a:spcAft>
        <a:defRPr sz="3200" u="none" strike="noStrike" kern="1200" cap="none" spc="0" normalizeH="0">
          <a:solidFill>
            <a:schemeClr val="tx1"/>
          </a:solidFill>
          <a:uFillTx/>
          <a:latin typeface="Century Schoolbook" panose="02040604050505020304" charset="0"/>
          <a:ea typeface="微软雅黑" panose="020B0503020204020204" pitchFamily="34" charset="-122"/>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5105" indent="-205105" algn="l" rtl="0" eaLnBrk="0" fontAlgn="base" hangingPunct="0">
        <a:lnSpc>
          <a:spcPct val="120000"/>
        </a:lnSpc>
        <a:spcBef>
          <a:spcPts val="450"/>
        </a:spcBef>
        <a:spcAft>
          <a:spcPts val="0"/>
        </a:spcAft>
        <a:buClr>
          <a:srgbClr val="0070C0"/>
        </a:buClr>
        <a:buSzPct val="76000"/>
        <a:buFont typeface="Wingdings 3" panose="05040102010807070707" pitchFamily="18" charset="2"/>
        <a:buChar char=""/>
        <a:defRPr lang="en-US" altLang="zh-CN" sz="2400" b="1" i="0" u="none" strike="noStrike" kern="1200" cap="none" spc="0" normalizeH="0" dirty="0" smtClean="0">
          <a:solidFill>
            <a:srgbClr val="0070C0"/>
          </a:solidFill>
          <a:latin typeface="Century Schoolbook" panose="02040604050505020304" charset="0"/>
          <a:ea typeface="思源宋体" panose="02020400000000000000" charset="-122"/>
          <a:cs typeface="Arial" panose="020B0604020202020204" pitchFamily="34" charset="0"/>
        </a:defRPr>
      </a:lvl1pPr>
      <a:lvl2pPr marL="410845" indent="-205105" algn="l" rtl="0" eaLnBrk="0" fontAlgn="base" hangingPunct="0">
        <a:lnSpc>
          <a:spcPct val="120000"/>
        </a:lnSpc>
        <a:spcBef>
          <a:spcPts val="375"/>
        </a:spcBef>
        <a:spcAft>
          <a:spcPts val="0"/>
        </a:spcAft>
        <a:buClr>
          <a:srgbClr val="C00000"/>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2pPr>
      <a:lvl3pPr marL="616585" indent="-171450" algn="l" rtl="0" eaLnBrk="0" fontAlgn="base" hangingPunct="0">
        <a:lnSpc>
          <a:spcPct val="120000"/>
        </a:lnSpc>
        <a:spcBef>
          <a:spcPts val="375"/>
        </a:spcBef>
        <a:spcAft>
          <a:spcPts val="0"/>
        </a:spcAft>
        <a:buClr>
          <a:srgbClr val="BCBCBC"/>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3pPr>
      <a:lvl4pPr marL="822960" indent="-171450" algn="l" rtl="0" eaLnBrk="0" fontAlgn="base" hangingPunct="0">
        <a:lnSpc>
          <a:spcPct val="120000"/>
        </a:lnSpc>
        <a:spcBef>
          <a:spcPts val="300"/>
        </a:spcBef>
        <a:spcAft>
          <a:spcPts val="0"/>
        </a:spcAft>
        <a:buClr>
          <a:srgbClr val="CF5716"/>
        </a:buClr>
        <a:buSzPct val="70000"/>
        <a:buFont typeface="Wingdings" panose="05000000000000000000" pitchFamily="2" charset="2"/>
        <a:buChar char=""/>
        <a:defRPr sz="18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4pPr>
      <a:lvl5pPr marL="1028700" indent="-171450" algn="l" rtl="0" eaLnBrk="0" fontAlgn="base" hangingPunct="0">
        <a:lnSpc>
          <a:spcPct val="120000"/>
        </a:lnSpc>
        <a:spcBef>
          <a:spcPts val="225"/>
        </a:spcBef>
        <a:spcAft>
          <a:spcPts val="0"/>
        </a:spcAft>
        <a:buClr>
          <a:schemeClr val="accent2"/>
        </a:buClr>
        <a:buSzPct val="70000"/>
        <a:buFont typeface="Wingdings" panose="05000000000000000000" pitchFamily="2" charset="2"/>
        <a:buChar char=""/>
        <a:defRPr sz="16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32.jpeg"/><Relationship Id="rId1"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tags" Target="../tags/tag6.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2.jpe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oleObject" Target="../embeddings/oleObject4.bin"/><Relationship Id="rId7" Type="http://schemas.openxmlformats.org/officeDocument/2006/relationships/image" Target="../media/image46.jpeg"/><Relationship Id="rId6" Type="http://schemas.openxmlformats.org/officeDocument/2006/relationships/oleObject" Target="../embeddings/oleObject3.bin"/><Relationship Id="rId5" Type="http://schemas.openxmlformats.org/officeDocument/2006/relationships/image" Target="../media/image45.jpeg"/><Relationship Id="rId4" Type="http://schemas.openxmlformats.org/officeDocument/2006/relationships/oleObject" Target="../embeddings/oleObject2.bin"/><Relationship Id="rId3" Type="http://schemas.openxmlformats.org/officeDocument/2006/relationships/image" Target="../media/image44.jpeg"/><Relationship Id="rId2" Type="http://schemas.openxmlformats.org/officeDocument/2006/relationships/image" Target="../media/image43.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hyperlink" Target="http://csrankings.org/#/fromyear/2015/toyear/2019/index?ai&amp;nlp&amp;world"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51.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56.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58.png"/><Relationship Id="rId1" Type="http://schemas.openxmlformats.org/officeDocument/2006/relationships/image" Target="../media/image57.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60.png"/><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6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jpe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emf"/></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73.png"/><Relationship Id="rId1" Type="http://schemas.openxmlformats.org/officeDocument/2006/relationships/hyperlink" Target="structure%20of%20brain.mp4" TargetMode="Externa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4.xml"/><Relationship Id="rId4" Type="http://schemas.openxmlformats.org/officeDocument/2006/relationships/image" Target="../media/image73.png"/><Relationship Id="rId3" Type="http://schemas.openxmlformats.org/officeDocument/2006/relationships/image" Target="../media/image75.png"/><Relationship Id="rId2" Type="http://schemas.openxmlformats.org/officeDocument/2006/relationships/hyperlink" Target="structure%20of%20brain.mp4" TargetMode="External"/><Relationship Id="rId1"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4.png"/><Relationship Id="rId2" Type="http://schemas.openxmlformats.org/officeDocument/2006/relationships/image" Target="../media/image77.png"/><Relationship Id="rId1"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4.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jpeg"/></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7.png"/><Relationship Id="rId3" Type="http://schemas.openxmlformats.org/officeDocument/2006/relationships/hyperlink" Target="https://github.com/nndl/exercise/tree/master/chap1_warmup" TargetMode="External"/><Relationship Id="rId2" Type="http://schemas.openxmlformats.org/officeDocument/2006/relationships/hyperlink" Target="https://github.com/nndl/exercise" TargetMode="External"/><Relationship Id="rId1" Type="http://schemas.openxmlformats.org/officeDocument/2006/relationships/hyperlink" Target="https://nndl.github.io/"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png"/><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hyperlink" Target="https://nndl.github.io/"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hyperlink" Target="https://nndl.github.io/" TargetMode="Externa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绪  论</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顶会论文</a:t>
            </a:r>
            <a:endParaRPr lang="zh-CN" altLang="en-US" dirty="0"/>
          </a:p>
        </p:txBody>
      </p:sp>
      <p:sp>
        <p:nvSpPr>
          <p:cNvPr id="3" name="内容占位符 2"/>
          <p:cNvSpPr>
            <a:spLocks noGrp="1"/>
          </p:cNvSpPr>
          <p:nvPr>
            <p:ph sz="quarter" idx="1"/>
          </p:nvPr>
        </p:nvSpPr>
        <p:spPr/>
        <p:txBody>
          <a:bodyPr/>
          <a:lstStyle/>
          <a:p>
            <a:r>
              <a:rPr lang="en-US" altLang="zh-CN"/>
              <a:t>NeruPS/NIPS</a:t>
            </a:r>
            <a:r>
              <a:rPr lang="zh-CN" altLang="en-US"/>
              <a:t>、</a:t>
            </a:r>
            <a:r>
              <a:rPr lang="en-US" altLang="zh-CN"/>
              <a:t>ICLR</a:t>
            </a:r>
            <a:r>
              <a:rPr lang="zh-CN" altLang="en-US"/>
              <a:t>、</a:t>
            </a:r>
            <a:r>
              <a:rPr lang="en-US" altLang="zh-CN"/>
              <a:t>ICML</a:t>
            </a:r>
            <a:r>
              <a:rPr lang="zh-CN" altLang="en-US"/>
              <a:t>、</a:t>
            </a:r>
            <a:r>
              <a:rPr lang="en-US" altLang="zh-CN"/>
              <a:t>AAAI</a:t>
            </a:r>
            <a:r>
              <a:rPr lang="zh-CN" altLang="en-US"/>
              <a:t>、</a:t>
            </a:r>
            <a:r>
              <a:rPr lang="en-US" altLang="zh-CN"/>
              <a:t>IJCAI</a:t>
            </a:r>
            <a:endParaRPr lang="en-US" altLang="zh-CN"/>
          </a:p>
          <a:p>
            <a:pPr lvl="1"/>
            <a:r>
              <a:rPr lang="zh-CN" altLang="en-US"/>
              <a:t>机器学习、人工智能</a:t>
            </a:r>
            <a:endParaRPr lang="en-US" altLang="zh-CN"/>
          </a:p>
          <a:p>
            <a:endParaRPr lang="en-US" altLang="zh-CN"/>
          </a:p>
          <a:p>
            <a:r>
              <a:rPr lang="en-US" altLang="zh-CN"/>
              <a:t>ACL</a:t>
            </a:r>
            <a:r>
              <a:rPr lang="zh-CN" altLang="en-US"/>
              <a:t>、</a:t>
            </a:r>
            <a:r>
              <a:rPr>
                <a:sym typeface="+mn-ea"/>
              </a:rPr>
              <a:t>EMNLP</a:t>
            </a:r>
            <a:endParaRPr lang="en-US" altLang="zh-CN"/>
          </a:p>
          <a:p>
            <a:pPr lvl="1"/>
            <a:r>
              <a:rPr lang="zh-CN" altLang="en-US"/>
              <a:t>自然语言处理</a:t>
            </a:r>
            <a:endParaRPr lang="en-US" altLang="zh-CN"/>
          </a:p>
          <a:p>
            <a:endParaRPr lang="en-US" altLang="zh-CN"/>
          </a:p>
          <a:p>
            <a:r>
              <a:rPr lang="en-US" altLang="zh-CN"/>
              <a:t>CVPR</a:t>
            </a:r>
            <a:r>
              <a:rPr lang="zh-CN" altLang="en-US"/>
              <a:t>、</a:t>
            </a:r>
            <a:r>
              <a:rPr lang="en-US" altLang="zh-CN"/>
              <a:t>ICCV</a:t>
            </a:r>
            <a:r>
              <a:rPr lang="zh-CN" altLang="en-US"/>
              <a:t>、</a:t>
            </a:r>
            <a:r>
              <a:t>ECCV</a:t>
            </a:r>
            <a:endParaRPr lang="en-US" altLang="zh-CN"/>
          </a:p>
          <a:p>
            <a:pPr lvl="1"/>
            <a:r>
              <a:rPr lang="zh-CN" altLang="en-US"/>
              <a:t>计算机视觉三大顶会</a:t>
            </a:r>
            <a:endParaRPr lang="zh-CN" altLang="en-US"/>
          </a:p>
          <a:p>
            <a:pPr lvl="1"/>
            <a:r>
              <a:rPr lang="zh-CN" altLang="en-US">
                <a:sym typeface="+mn-ea"/>
              </a:rPr>
              <a:t>http://openaccess.thecvf.com/menu.py</a:t>
            </a:r>
            <a:endParaRPr lang="zh-CN" altLang="en-US"/>
          </a:p>
          <a:p>
            <a:pPr lvl="1"/>
            <a:endParaRPr lang="en-US" altLang="zh-CN" dirty="0"/>
          </a:p>
          <a:p>
            <a:pPr lvl="0"/>
            <a:r>
              <a:rPr lang="en-US" altLang="zh-CN" dirty="0"/>
              <a:t>……</a:t>
            </a:r>
            <a:endParaRPr lang="en-US" altLang="zh-CN" dirty="0"/>
          </a:p>
        </p:txBody>
      </p:sp>
      <p:grpSp>
        <p:nvGrpSpPr>
          <p:cNvPr id="6" name="组合 5"/>
          <p:cNvGrpSpPr/>
          <p:nvPr/>
        </p:nvGrpSpPr>
        <p:grpSpPr>
          <a:xfrm>
            <a:off x="4295775" y="1791970"/>
            <a:ext cx="4316095" cy="1104265"/>
            <a:chOff x="6765" y="2778"/>
            <a:chExt cx="6176" cy="1580"/>
          </a:xfrm>
        </p:grpSpPr>
        <p:pic>
          <p:nvPicPr>
            <p:cNvPr id="4" name="图片 3"/>
            <p:cNvPicPr>
              <a:picLocks noChangeAspect="1"/>
            </p:cNvPicPr>
            <p:nvPr/>
          </p:nvPicPr>
          <p:blipFill>
            <a:blip r:embed="rId1"/>
            <a:stretch>
              <a:fillRect/>
            </a:stretch>
          </p:blipFill>
          <p:spPr>
            <a:xfrm>
              <a:off x="9869" y="2778"/>
              <a:ext cx="3073" cy="1581"/>
            </a:xfrm>
            <a:prstGeom prst="rect">
              <a:avLst/>
            </a:prstGeom>
          </p:spPr>
        </p:pic>
        <p:pic>
          <p:nvPicPr>
            <p:cNvPr id="5" name="图片 4"/>
            <p:cNvPicPr>
              <a:picLocks noChangeAspect="1"/>
            </p:cNvPicPr>
            <p:nvPr/>
          </p:nvPicPr>
          <p:blipFill>
            <a:blip r:embed="rId2"/>
            <a:stretch>
              <a:fillRect/>
            </a:stretch>
          </p:blipFill>
          <p:spPr>
            <a:xfrm>
              <a:off x="6765" y="2778"/>
              <a:ext cx="3009" cy="1557"/>
            </a:xfrm>
            <a:prstGeom prst="rect">
              <a:avLst/>
            </a:prstGeom>
          </p:spPr>
        </p:pic>
      </p:grpSp>
      <p:pic>
        <p:nvPicPr>
          <p:cNvPr id="8" name="图片 7"/>
          <p:cNvPicPr>
            <a:picLocks noChangeAspect="1"/>
          </p:cNvPicPr>
          <p:nvPr/>
        </p:nvPicPr>
        <p:blipFill>
          <a:blip r:embed="rId3"/>
          <a:stretch>
            <a:fillRect/>
          </a:stretch>
        </p:blipFill>
        <p:spPr>
          <a:xfrm>
            <a:off x="5907405" y="4763770"/>
            <a:ext cx="2705100" cy="671195"/>
          </a:xfrm>
          <a:prstGeom prst="rect">
            <a:avLst/>
          </a:prstGeom>
        </p:spPr>
      </p:pic>
      <p:pic>
        <p:nvPicPr>
          <p:cNvPr id="9" name="图片 8"/>
          <p:cNvPicPr>
            <a:picLocks noChangeAspect="1"/>
          </p:cNvPicPr>
          <p:nvPr/>
        </p:nvPicPr>
        <p:blipFill>
          <a:blip r:embed="rId4"/>
          <a:stretch>
            <a:fillRect/>
          </a:stretch>
        </p:blipFill>
        <p:spPr>
          <a:xfrm>
            <a:off x="4802505" y="2999740"/>
            <a:ext cx="3810000" cy="1569720"/>
          </a:xfrm>
          <a:prstGeom prst="rect">
            <a:avLst/>
          </a:prstGeom>
        </p:spPr>
      </p:pic>
      <p:pic>
        <p:nvPicPr>
          <p:cNvPr id="12" name="图片 11"/>
          <p:cNvPicPr>
            <a:picLocks noChangeAspect="1"/>
          </p:cNvPicPr>
          <p:nvPr/>
        </p:nvPicPr>
        <p:blipFill>
          <a:blip r:embed="rId5"/>
          <a:stretch>
            <a:fillRect/>
          </a:stretch>
        </p:blipFill>
        <p:spPr>
          <a:xfrm>
            <a:off x="4556125" y="5434965"/>
            <a:ext cx="1060450" cy="684530"/>
          </a:xfrm>
          <a:prstGeom prst="rect">
            <a:avLst/>
          </a:prstGeom>
        </p:spPr>
      </p:pic>
      <p:pic>
        <p:nvPicPr>
          <p:cNvPr id="14" name="图片 13"/>
          <p:cNvPicPr>
            <a:picLocks noChangeAspect="1"/>
          </p:cNvPicPr>
          <p:nvPr/>
        </p:nvPicPr>
        <p:blipFill>
          <a:blip r:embed="rId6"/>
          <a:srcRect l="14819" t="50000" r="8159" b="15116"/>
          <a:stretch>
            <a:fillRect/>
          </a:stretch>
        </p:blipFill>
        <p:spPr>
          <a:xfrm>
            <a:off x="5907405" y="5477510"/>
            <a:ext cx="2780030" cy="679450"/>
          </a:xfrm>
          <a:prstGeom prst="rect">
            <a:avLst/>
          </a:prstGeom>
        </p:spPr>
      </p:pic>
      <p:pic>
        <p:nvPicPr>
          <p:cNvPr id="15" name="图片 14"/>
          <p:cNvPicPr>
            <a:picLocks noChangeAspect="1"/>
          </p:cNvPicPr>
          <p:nvPr/>
        </p:nvPicPr>
        <p:blipFill>
          <a:blip r:embed="rId7"/>
          <a:stretch>
            <a:fillRect/>
          </a:stretch>
        </p:blipFill>
        <p:spPr>
          <a:xfrm>
            <a:off x="3403600" y="5262880"/>
            <a:ext cx="1028700" cy="10287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成绩</a:t>
            </a:r>
            <a:endParaRPr lang="zh-CN" altLang="en-US" dirty="0"/>
          </a:p>
        </p:txBody>
      </p:sp>
      <p:sp>
        <p:nvSpPr>
          <p:cNvPr id="3" name="内容占位符 2"/>
          <p:cNvSpPr>
            <a:spLocks noGrp="1"/>
          </p:cNvSpPr>
          <p:nvPr>
            <p:ph sz="quarter" idx="1"/>
          </p:nvPr>
        </p:nvSpPr>
        <p:spPr/>
        <p:txBody>
          <a:bodyPr/>
          <a:lstStyle/>
          <a:p>
            <a:r>
              <a:rPr lang="zh-CN" altLang="en-US"/>
              <a:t>平时作业（</a:t>
            </a:r>
            <a:r>
              <a:rPr lang="en-US" altLang="zh-CN"/>
              <a:t>4</a:t>
            </a:r>
            <a:r>
              <a:rPr lang="zh-CN" altLang="en-US"/>
              <a:t>次）</a:t>
            </a:r>
            <a:endParaRPr lang="en-US" altLang="zh-CN"/>
          </a:p>
          <a:p>
            <a:pPr lvl="1"/>
            <a:r>
              <a:rPr lang="en-US" altLang="zh-CN"/>
              <a:t>4</a:t>
            </a:r>
            <a:r>
              <a:rPr lang="zh-CN" altLang="en-US"/>
              <a:t>*</a:t>
            </a:r>
            <a:r>
              <a:rPr lang="en-US" altLang="zh-CN"/>
              <a:t>15% = 60%</a:t>
            </a:r>
            <a:endParaRPr lang="en-US" altLang="zh-CN"/>
          </a:p>
          <a:p>
            <a:pPr lvl="1"/>
            <a:r>
              <a:rPr lang="en-US" altLang="zh-CN"/>
              <a:t>NN</a:t>
            </a:r>
            <a:r>
              <a:rPr lang="zh-CN" altLang="en-US"/>
              <a:t>、</a:t>
            </a:r>
            <a:r>
              <a:rPr lang="en-US" altLang="zh-CN"/>
              <a:t>CNN</a:t>
            </a:r>
            <a:r>
              <a:rPr lang="zh-CN" altLang="en-US"/>
              <a:t>、</a:t>
            </a:r>
            <a:r>
              <a:rPr lang="en-US" altLang="zh-CN"/>
              <a:t>GAN</a:t>
            </a:r>
            <a:r>
              <a:rPr lang="zh-CN" altLang="en-US"/>
              <a:t>、</a:t>
            </a:r>
            <a:r>
              <a:rPr lang="en-US" altLang="zh-CN"/>
              <a:t>RNN/LSTM</a:t>
            </a:r>
            <a:endParaRPr lang="en-US" altLang="zh-CN"/>
          </a:p>
          <a:p>
            <a:endParaRPr lang="zh-CN" altLang="en-US"/>
          </a:p>
          <a:p>
            <a:r>
              <a:rPr lang="zh-CN" altLang="en-US"/>
              <a:t>期末作业：学术论文解读</a:t>
            </a:r>
            <a:r>
              <a:t>/</a:t>
            </a:r>
            <a:r>
              <a:rPr lang="zh-CN" altLang="en-US"/>
              <a:t>复现</a:t>
            </a:r>
            <a:r>
              <a:t>/</a:t>
            </a:r>
            <a:r>
              <a:rPr lang="zh-CN" altLang="en-US"/>
              <a:t>创新</a:t>
            </a:r>
            <a:r>
              <a:t>/</a:t>
            </a:r>
            <a:r>
              <a:rPr lang="zh-CN" altLang="en-US"/>
              <a:t>原型系统</a:t>
            </a:r>
            <a:endParaRPr lang="en-US" altLang="zh-CN"/>
          </a:p>
          <a:p>
            <a:pPr lvl="1"/>
            <a:r>
              <a:rPr lang="en-US" altLang="zh-CN"/>
              <a:t>35%</a:t>
            </a:r>
            <a:endParaRPr lang="en-US" altLang="zh-CN"/>
          </a:p>
          <a:p>
            <a:endParaRPr lang="zh-CN" altLang="en-US"/>
          </a:p>
          <a:p>
            <a:r>
              <a:rPr lang="zh-CN" altLang="en-US"/>
              <a:t>课堂讨论</a:t>
            </a:r>
            <a:endParaRPr lang="en-US" altLang="zh-CN"/>
          </a:p>
          <a:p>
            <a:pPr lvl="1"/>
            <a:r>
              <a:rPr lang="en-US" altLang="zh-CN"/>
              <a:t>5%</a:t>
            </a:r>
            <a:endParaRPr lang="en-US" altLang="zh-CN"/>
          </a:p>
          <a:p>
            <a:pPr lvl="1"/>
            <a:endParaRPr lang="en-US" altLang="zh-CN"/>
          </a:p>
          <a:p>
            <a:r>
              <a:rPr lang="zh-CN" altLang="en-US"/>
              <a:t>编程语言：</a:t>
            </a:r>
            <a:r>
              <a:rPr lang="en-US" altLang="zh-CN"/>
              <a:t>Python</a:t>
            </a:r>
            <a:endParaRPr lang="zh-CN" altLang="en-US" dirty="0"/>
          </a:p>
        </p:txBody>
      </p:sp>
      <p:pic>
        <p:nvPicPr>
          <p:cNvPr id="4" name="图片 3"/>
          <p:cNvPicPr>
            <a:picLocks noChangeAspect="1"/>
          </p:cNvPicPr>
          <p:nvPr/>
        </p:nvPicPr>
        <p:blipFill>
          <a:blip r:embed="rId1"/>
          <a:stretch>
            <a:fillRect/>
          </a:stretch>
        </p:blipFill>
        <p:spPr>
          <a:xfrm>
            <a:off x="6339205" y="3984625"/>
            <a:ext cx="2286000" cy="2286000"/>
          </a:xfrm>
          <a:prstGeom prst="rect">
            <a:avLst/>
          </a:prstGeom>
        </p:spPr>
      </p:pic>
      <p:sp>
        <p:nvSpPr>
          <p:cNvPr id="5" name="文本框 4"/>
          <p:cNvSpPr txBox="1"/>
          <p:nvPr/>
        </p:nvSpPr>
        <p:spPr>
          <a:xfrm>
            <a:off x="3799205" y="5511800"/>
            <a:ext cx="2540000" cy="645160"/>
          </a:xfrm>
          <a:prstGeom prst="rect">
            <a:avLst/>
          </a:prstGeom>
          <a:noFill/>
        </p:spPr>
        <p:txBody>
          <a:bodyPr wrap="square" rtlCol="0" anchor="t">
            <a:spAutoFit/>
          </a:bodyPr>
          <a:p>
            <a:r>
              <a:rPr lang="zh-CN" altLang="en-US"/>
              <a:t>https://docs.python.org/zh-cn/3/tutorial/</a:t>
            </a:r>
            <a:endParaRPr lang="zh-CN"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12676"/>
          <a:stretch>
            <a:fillRect/>
          </a:stretch>
        </p:blipFill>
        <p:spPr>
          <a:xfrm>
            <a:off x="-476" y="-25400"/>
            <a:ext cx="9144953" cy="4488180"/>
          </a:xfrm>
          <a:prstGeom prst="rect">
            <a:avLst/>
          </a:prstGeom>
        </p:spPr>
      </p:pic>
      <p:sp>
        <p:nvSpPr>
          <p:cNvPr id="3" name="文本框 2"/>
          <p:cNvSpPr txBox="1"/>
          <p:nvPr/>
        </p:nvSpPr>
        <p:spPr>
          <a:xfrm>
            <a:off x="-476" y="5641975"/>
            <a:ext cx="9144953" cy="922020"/>
          </a:xfrm>
          <a:prstGeom prst="rect">
            <a:avLst/>
          </a:prstGeom>
          <a:solidFill>
            <a:srgbClr val="002060"/>
          </a:solidFill>
        </p:spPr>
        <p:txBody>
          <a:bodyPr wrap="square" rtlCol="0" anchor="t">
            <a:spAutoFit/>
          </a:bodyPr>
          <a:p>
            <a:r>
              <a:rPr lang="zh-CN" altLang="en-US" sz="1800">
                <a:solidFill>
                  <a:schemeClr val="bg1"/>
                </a:solidFill>
                <a:latin typeface="思源宋体" panose="02020400000000000000" charset="-122"/>
                <a:ea typeface="思源宋体" panose="02020400000000000000" charset="-122"/>
                <a:cs typeface="思源宋体" panose="02020400000000000000" charset="-122"/>
              </a:rPr>
              <a:t>1950年，计算机科学之父，人工智能科学之父，艾伦图灵发表了一篇论文，Computing Machinery and Intelligence，计算机器与智能，著名的图灵测试和图灵机概念也正是出自这篇文章。正是这篇文章，开启了计算机与智能模拟的科学讨论。</a:t>
            </a:r>
            <a:endParaRPr lang="zh-CN" altLang="en-US" sz="1800">
              <a:solidFill>
                <a:schemeClr val="bg1"/>
              </a:solidFill>
              <a:latin typeface="思源宋体" panose="02020400000000000000" charset="-122"/>
              <a:ea typeface="思源宋体" panose="02020400000000000000" charset="-122"/>
              <a:cs typeface="思源宋体" panose="02020400000000000000" charset="-122"/>
            </a:endParaRPr>
          </a:p>
        </p:txBody>
      </p:sp>
      <p:pic>
        <p:nvPicPr>
          <p:cNvPr id="4" name="图片 3"/>
          <p:cNvPicPr>
            <a:picLocks noChangeAspect="1"/>
          </p:cNvPicPr>
          <p:nvPr/>
        </p:nvPicPr>
        <p:blipFill>
          <a:blip r:embed="rId2"/>
          <a:srcRect l="28135" t="35279" r="25608" b="28967"/>
          <a:stretch>
            <a:fillRect/>
          </a:stretch>
        </p:blipFill>
        <p:spPr>
          <a:xfrm>
            <a:off x="2436495" y="3604260"/>
            <a:ext cx="3803015" cy="1644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476" y="4023836"/>
            <a:ext cx="9144953" cy="19926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rPr>
              <a:t>图灵的论文之后，1950年代早期，控制论、自动机器理论和信息论等各个领域，都对Thinking Machines的具体形态表达了不同的观点和定义。</a:t>
            </a:r>
            <a:endPar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endParaRPr>
          </a:p>
          <a:p>
            <a:pPr algn="just"/>
            <a:endPar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buFont typeface="Arial" panose="020B0604020202020204" pitchFamily="34" charset="0"/>
              <a:buChar char="•"/>
            </a:pPr>
            <a:r>
              <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rPr>
              <a:t>1955年，当时在达特茅斯学院任教的约翰麦卡锡希望组建专家组能够给出一个清晰定义和阐明研究方向，他选定了Artificial Intelligence一词。</a:t>
            </a:r>
            <a:endPar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buFont typeface="Arial" panose="020B0604020202020204" pitchFamily="34" charset="0"/>
              <a:buChar char="•"/>
            </a:pPr>
            <a:r>
              <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rPr>
              <a:t>1956年，约翰麦卡锡和马文闵斯基在这一年夏天发起了达特茅斯会议，正式开启了人工智能时代。</a:t>
            </a:r>
            <a:endPar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t="19515" b="19657"/>
          <a:stretch>
            <a:fillRect/>
          </a:stretch>
        </p:blipFill>
        <p:spPr>
          <a:xfrm>
            <a:off x="-476" y="886301"/>
            <a:ext cx="9144476" cy="31375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635" y="3192145"/>
            <a:ext cx="9145270" cy="345821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rPr>
              <a:t>Artificial Intelligence，这个词非常中立客观，同时也避免了把人工智能约束在自动机或机器人领域，它涵盖了硬件实体的表现和程序软件的逻辑处理能力。</a:t>
            </a:r>
            <a:endPar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lnSpc>
                <a:spcPct val="100000"/>
              </a:lnSpc>
              <a:spcBef>
                <a:spcPts val="600"/>
              </a:spcBef>
              <a:spcAft>
                <a:spcPts val="0"/>
              </a:spcAft>
              <a:buFont typeface="Arial" panose="020B0604020202020204" pitchFamily="34" charset="0"/>
              <a:buChar char="•"/>
            </a:pPr>
            <a:r>
              <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rPr>
              <a:t>Artificial一词的含义是人工的，伪造的。它的近义词是Man-made，反义词是Natural。</a:t>
            </a:r>
            <a:endPar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lnSpc>
                <a:spcPct val="100000"/>
              </a:lnSpc>
              <a:spcBef>
                <a:spcPts val="600"/>
              </a:spcBef>
              <a:spcAft>
                <a:spcPts val="0"/>
              </a:spcAft>
              <a:buFont typeface="Arial" panose="020B0604020202020204" pitchFamily="34" charset="0"/>
              <a:buChar char="•"/>
            </a:pPr>
            <a:r>
              <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rPr>
              <a:t>首先，人工智能必须是通过人为设定的方法和流程创造出来的智能体，而不可以是其他。</a:t>
            </a:r>
            <a:endPar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lnSpc>
                <a:spcPct val="100000"/>
              </a:lnSpc>
              <a:spcBef>
                <a:spcPts val="600"/>
              </a:spcBef>
              <a:spcAft>
                <a:spcPts val="0"/>
              </a:spcAft>
              <a:buFont typeface="Arial" panose="020B0604020202020204" pitchFamily="34" charset="0"/>
              <a:buChar char="•"/>
            </a:pPr>
            <a:r>
              <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rPr>
              <a:t>这就限定了人工智能不能是通过任何自然事件或自然程序产生的。比如图灵就曾提及，由人类女子分娩生产的婴儿是不在讨论范围之内的。</a:t>
            </a:r>
            <a:endPar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endParaRPr>
          </a:p>
          <a:p>
            <a:pPr marL="342900" indent="-342900" algn="just">
              <a:lnSpc>
                <a:spcPct val="100000"/>
              </a:lnSpc>
              <a:spcBef>
                <a:spcPts val="600"/>
              </a:spcBef>
              <a:spcAft>
                <a:spcPts val="0"/>
              </a:spcAft>
              <a:buFont typeface="Arial" panose="020B0604020202020204" pitchFamily="34" charset="0"/>
              <a:buChar char="•"/>
            </a:pPr>
            <a:r>
              <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rPr>
              <a:t>其次，在目前看，人工智能特指电子计算机技术创造出来的智能体，而类似人造胚胎、生物克隆等也不在人工智能讨论范围之内。</a:t>
            </a:r>
            <a:endPar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2" name="图片 1"/>
          <p:cNvPicPr>
            <a:picLocks noChangeAspect="1"/>
          </p:cNvPicPr>
          <p:nvPr/>
        </p:nvPicPr>
        <p:blipFill>
          <a:blip r:embed="rId1"/>
          <a:srcRect l="21649" t="40322" r="22914" b="38116"/>
          <a:stretch>
            <a:fillRect/>
          </a:stretch>
        </p:blipFill>
        <p:spPr>
          <a:xfrm>
            <a:off x="1586389" y="1087755"/>
            <a:ext cx="6063139" cy="1324928"/>
          </a:xfrm>
          <a:prstGeom prst="rect">
            <a:avLst/>
          </a:prstGeom>
        </p:spPr>
      </p:pic>
      <p:pic>
        <p:nvPicPr>
          <p:cNvPr id="6" name="图片 5"/>
          <p:cNvPicPr>
            <a:picLocks noChangeAspect="1"/>
          </p:cNvPicPr>
          <p:nvPr/>
        </p:nvPicPr>
        <p:blipFill>
          <a:blip r:embed="rId2"/>
          <a:srcRect l="22391" t="39827" r="22038" b="40755"/>
          <a:stretch>
            <a:fillRect/>
          </a:stretch>
        </p:blipFill>
        <p:spPr>
          <a:xfrm>
            <a:off x="2794159" y="2060258"/>
            <a:ext cx="3647599" cy="71723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885825"/>
            <a:ext cx="9098280" cy="5086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t="7372"/>
          <a:stretch>
            <a:fillRect/>
          </a:stretch>
        </p:blipFill>
        <p:spPr>
          <a:xfrm>
            <a:off x="-635" y="424180"/>
            <a:ext cx="9131300" cy="4666615"/>
          </a:xfrm>
          <a:prstGeom prst="rect">
            <a:avLst/>
          </a:prstGeom>
        </p:spPr>
      </p:pic>
      <p:sp>
        <p:nvSpPr>
          <p:cNvPr id="6" name="矩形 5"/>
          <p:cNvSpPr/>
          <p:nvPr/>
        </p:nvSpPr>
        <p:spPr>
          <a:xfrm>
            <a:off x="-635" y="5090795"/>
            <a:ext cx="9150985" cy="12388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00000"/>
              </a:lnSpc>
              <a:spcBef>
                <a:spcPts val="600"/>
              </a:spcBef>
              <a:spcAft>
                <a:spcPts val="0"/>
              </a:spcAft>
            </a:pPr>
            <a:r>
              <a:rPr lang="zh-CN" altLang="en-US" sz="1600">
                <a:solidFill>
                  <a:schemeClr val="bg1"/>
                </a:solidFill>
                <a:latin typeface="思源宋体" panose="02020400000000000000" charset="-122"/>
                <a:ea typeface="思源宋体" panose="02020400000000000000" charset="-122"/>
                <a:cs typeface="思源宋体" panose="02020400000000000000" charset="-122"/>
                <a:sym typeface="+mn-ea"/>
              </a:rPr>
              <a:t>1968年上映的经典科幻电影《2001太空漫游》中的超级电脑HAL9000，以及星球大战系列中的R2D2、BB-8等机器人都是计算机程序创造的智能体，而星球大战中的数百万克隆战士，以及异形系列中的生化人，都不是计算机程序控制的，也不属于人工智能研究范围。</a:t>
            </a:r>
            <a:endParaRPr lang="zh-CN" altLang="en-US" sz="16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图灵测试</a:t>
            </a:r>
            <a:endParaRPr lang="zh-CN" altLang="en-US" dirty="0"/>
          </a:p>
        </p:txBody>
      </p:sp>
      <p:pic>
        <p:nvPicPr>
          <p:cNvPr id="4" name="Picture 2" descr=" 2050"/>
          <p:cNvPicPr>
            <a:picLocks noChangeAspect="1" noChangeArrowheads="1"/>
          </p:cNvPicPr>
          <p:nvPr/>
        </p:nvPicPr>
        <p:blipFill>
          <a:blip r:embed="rId1"/>
          <a:srcRect/>
          <a:stretch>
            <a:fillRect/>
          </a:stretch>
        </p:blipFill>
        <p:spPr bwMode="auto">
          <a:xfrm>
            <a:off x="6185060" y="1420695"/>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 2052"/>
          <p:cNvPicPr>
            <a:picLocks noChangeAspect="1" noChangeArrowheads="1"/>
          </p:cNvPicPr>
          <p:nvPr/>
        </p:nvPicPr>
        <p:blipFill>
          <a:blip r:embed="rId2"/>
          <a:srcRect/>
          <a:stretch>
            <a:fillRect/>
          </a:stretch>
        </p:blipFill>
        <p:spPr bwMode="auto">
          <a:xfrm>
            <a:off x="5713095"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descr=" 5"/>
          <p:cNvSpPr/>
          <p:nvPr/>
        </p:nvSpPr>
        <p:spPr>
          <a:xfrm>
            <a:off x="6355735" y="3698578"/>
            <a:ext cx="1337945" cy="368300"/>
          </a:xfrm>
          <a:prstGeom prst="rect">
            <a:avLst/>
          </a:prstGeom>
        </p:spPr>
        <p:txBody>
          <a:bodyPr wrap="none">
            <a:spAutoFit/>
          </a:bodyPr>
          <a:lstStyle/>
          <a:p>
            <a:r>
              <a:rPr lang="en-US" altLang="zh-CN" dirty="0"/>
              <a:t>Alan Turing</a:t>
            </a:r>
            <a:endParaRPr lang="zh-CN" altLang="en-US" dirty="0"/>
          </a:p>
        </p:txBody>
      </p:sp>
      <p:sp>
        <p:nvSpPr>
          <p:cNvPr id="11" name="文本框 10"/>
          <p:cNvSpPr txBox="1"/>
          <p:nvPr/>
        </p:nvSpPr>
        <p:spPr>
          <a:xfrm>
            <a:off x="152400" y="1676400"/>
            <a:ext cx="5105400" cy="3599815"/>
          </a:xfrm>
          <a:prstGeom prst="rect">
            <a:avLst/>
          </a:prstGeom>
          <a:noFill/>
        </p:spPr>
        <p:txBody>
          <a:bodyPr wrap="square" rtlCol="0">
            <a:spAutoFit/>
          </a:bodyPr>
          <a:lstStyle/>
          <a:p>
            <a:pPr marL="0" indent="0">
              <a:buNone/>
            </a:pPr>
            <a:r>
              <a:rPr lang="zh-CN" altLang="en-US" sz="2400" dirty="0">
                <a:latin typeface="思源宋体" panose="02020400000000000000" charset="-122"/>
                <a:ea typeface="思源宋体" panose="02020400000000000000" charset="-122"/>
                <a:cs typeface="思源宋体" panose="02020400000000000000" charset="-122"/>
              </a:rPr>
              <a:t>“一个人在不接触对方的情况下，通过一种特殊的方式，和对方进行一系列的问答。如果在相当长时间内，他无法根据这些问题判断对方是人还是计算机，那么就可以认为这个计算机是智能的”。</a:t>
            </a:r>
            <a:endParaRPr lang="en-US" altLang="zh-CN" sz="2400" dirty="0">
              <a:latin typeface="思源宋体" panose="02020400000000000000" charset="-122"/>
              <a:ea typeface="思源宋体" panose="02020400000000000000" charset="-122"/>
              <a:cs typeface="思源宋体" panose="02020400000000000000" charset="-122"/>
            </a:endParaRPr>
          </a:p>
          <a:p>
            <a:pPr marL="0" indent="0" algn="r">
              <a:buNone/>
            </a:pPr>
            <a:endParaRPr lang="en-US" altLang="zh-CN" sz="2400" dirty="0">
              <a:latin typeface="思源宋体" panose="02020400000000000000" charset="-122"/>
              <a:ea typeface="思源宋体" panose="02020400000000000000" charset="-122"/>
              <a:cs typeface="思源宋体" panose="02020400000000000000" charset="-122"/>
            </a:endParaRPr>
          </a:p>
          <a:p>
            <a:pPr marL="0" indent="0" algn="r">
              <a:buNone/>
            </a:pPr>
            <a:r>
              <a:rPr lang="en-US" altLang="zh-CN" dirty="0">
                <a:latin typeface="思源宋体" panose="02020400000000000000" charset="-122"/>
                <a:ea typeface="思源宋体" panose="02020400000000000000" charset="-122"/>
                <a:cs typeface="思源宋体" panose="02020400000000000000" charset="-122"/>
              </a:rPr>
              <a:t>---Alan Turing [1950]</a:t>
            </a:r>
            <a:endParaRPr lang="en-US" altLang="zh-CN" dirty="0">
              <a:latin typeface="思源宋体" panose="02020400000000000000" charset="-122"/>
              <a:ea typeface="思源宋体" panose="02020400000000000000" charset="-122"/>
              <a:cs typeface="思源宋体" panose="02020400000000000000" charset="-122"/>
            </a:endParaRPr>
          </a:p>
          <a:p>
            <a:pPr marL="0" indent="0" algn="r">
              <a:buNone/>
            </a:pPr>
            <a:r>
              <a:rPr lang="en-US" altLang="zh-CN" dirty="0">
                <a:latin typeface="思源宋体" panose="02020400000000000000" charset="-122"/>
                <a:ea typeface="思源宋体" panose="02020400000000000000" charset="-122"/>
                <a:cs typeface="思源宋体" panose="02020400000000000000" charset="-122"/>
              </a:rPr>
              <a:t>《Computing Machinery and Intelligence》</a:t>
            </a:r>
            <a:endParaRPr lang="zh-CN" altLang="en-US" dirty="0">
              <a:latin typeface="思源宋体" panose="02020400000000000000" charset="-122"/>
              <a:ea typeface="思源宋体" panose="02020400000000000000" charset="-122"/>
              <a:cs typeface="思源宋体" panose="02020400000000000000" charset="-122"/>
            </a:endParaRPr>
          </a:p>
          <a:p>
            <a:endParaRPr lang="zh-CN" altLang="en-US" sz="2400" dirty="0">
              <a:latin typeface="思源宋体" panose="02020400000000000000" charset="-122"/>
              <a:ea typeface="思源宋体" panose="02020400000000000000" charset="-122"/>
              <a:cs typeface="思源宋体" panose="020204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476" y="4760119"/>
            <a:ext cx="9157335" cy="125587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spcBef>
                <a:spcPts val="600"/>
              </a:spcBef>
              <a:spcAft>
                <a:spcPts val="0"/>
              </a:spcAft>
            </a:pPr>
            <a:r>
              <a:rPr lang="en-US" altLang="zh-CN" sz="1800">
                <a:solidFill>
                  <a:schemeClr val="bg1"/>
                </a:solidFill>
                <a:latin typeface="思源宋体" panose="02020400000000000000" charset="-122"/>
                <a:ea typeface="思源宋体" panose="02020400000000000000" charset="-122"/>
                <a:cs typeface="思源宋体" panose="02020400000000000000" charset="-122"/>
                <a:sym typeface="+mn-ea"/>
              </a:rPr>
              <a:t>[</a:t>
            </a:r>
            <a:r>
              <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rPr>
              <a:t>美国</a:t>
            </a:r>
            <a:r>
              <a:rPr lang="en-US" altLang="zh-CN" sz="1800">
                <a:solidFill>
                  <a:schemeClr val="bg1"/>
                </a:solidFill>
                <a:latin typeface="思源宋体" panose="02020400000000000000" charset="-122"/>
                <a:ea typeface="思源宋体" panose="02020400000000000000" charset="-122"/>
                <a:cs typeface="思源宋体" panose="02020400000000000000" charset="-122"/>
                <a:sym typeface="+mn-ea"/>
              </a:rPr>
              <a:t>] </a:t>
            </a:r>
            <a:r>
              <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rPr>
              <a:t>詹姆斯·贝兹德克(James C.Bezdek)，论文《计算智能》，1992年</a:t>
            </a:r>
            <a:endParaRPr lang="zh-CN" altLang="en-US" sz="1800">
              <a:solidFill>
                <a:schemeClr val="bg1"/>
              </a:solidFill>
              <a:latin typeface="思源宋体" panose="02020400000000000000" charset="-122"/>
              <a:ea typeface="思源宋体" panose="02020400000000000000" charset="-122"/>
              <a:cs typeface="思源宋体" panose="02020400000000000000" charset="-122"/>
              <a:sym typeface="+mn-ea"/>
            </a:endParaRPr>
          </a:p>
        </p:txBody>
      </p:sp>
      <p:pic>
        <p:nvPicPr>
          <p:cNvPr id="3" name="图片 2"/>
          <p:cNvPicPr>
            <a:picLocks noChangeAspect="1"/>
          </p:cNvPicPr>
          <p:nvPr/>
        </p:nvPicPr>
        <p:blipFill>
          <a:blip r:embed="rId1"/>
          <a:srcRect t="13199" r="1277" b="20241"/>
          <a:stretch>
            <a:fillRect/>
          </a:stretch>
        </p:blipFill>
        <p:spPr>
          <a:xfrm>
            <a:off x="-476" y="1080611"/>
            <a:ext cx="9144900" cy="348064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76" y="853440"/>
            <a:ext cx="9157335" cy="5162550"/>
          </a:xfrm>
          <a:prstGeom prst="rect">
            <a:avLst/>
          </a:prstGeom>
        </p:spPr>
      </p:pic>
      <p:sp>
        <p:nvSpPr>
          <p:cNvPr id="4" name="矩形 3"/>
          <p:cNvSpPr/>
          <p:nvPr/>
        </p:nvSpPr>
        <p:spPr>
          <a:xfrm>
            <a:off x="6067901" y="2360295"/>
            <a:ext cx="442913" cy="2322195"/>
          </a:xfrm>
          <a:prstGeom prst="rect">
            <a:avLst/>
          </a:prstGeom>
          <a:noFill/>
          <a:ln>
            <a:solidFill>
              <a:schemeClr val="accent6">
                <a:alpha val="81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研究组介绍</a:t>
            </a:r>
            <a:endParaRPr lang="zh-CN" altLang="en-US" dirty="0"/>
          </a:p>
        </p:txBody>
      </p:sp>
      <p:sp>
        <p:nvSpPr>
          <p:cNvPr id="6" name="Content Placeholder 5"/>
          <p:cNvSpPr>
            <a:spLocks noGrp="1"/>
          </p:cNvSpPr>
          <p:nvPr>
            <p:ph sz="quarter" idx="1"/>
          </p:nvPr>
        </p:nvSpPr>
        <p:spPr/>
        <p:txBody>
          <a:bodyPr/>
          <a:lstStyle/>
          <a:p>
            <a:r>
              <a:rPr lang="zh-CN" altLang="en-US" sz="2000" dirty="0"/>
              <a:t>主要聚焦于深度学习与自然语言处理领域，包括语言表示学习、词法</a:t>
            </a:r>
            <a:r>
              <a:rPr lang="en-US" altLang="zh-CN" sz="2000" dirty="0"/>
              <a:t>/</a:t>
            </a:r>
            <a:r>
              <a:rPr lang="zh-CN" altLang="en-US" sz="2000" dirty="0"/>
              <a:t>句法分析、文本推理、问答系统等方面。</a:t>
            </a:r>
            <a:endParaRPr lang="zh-CN" altLang="en-US" sz="2000" dirty="0"/>
          </a:p>
          <a:p>
            <a:r>
              <a:rPr lang="zh-CN" altLang="en-US" sz="2000" dirty="0"/>
              <a:t>主要成果</a:t>
            </a:r>
            <a:endParaRPr lang="zh-CN" altLang="en-US" sz="2000" dirty="0"/>
          </a:p>
          <a:p>
            <a:pPr lvl="1"/>
            <a:r>
              <a:rPr lang="zh-CN" altLang="en-US" sz="2000" dirty="0"/>
              <a:t>近几年发表国际顶级会议</a:t>
            </a:r>
            <a:r>
              <a:rPr lang="en-US" altLang="zh-CN" sz="2000" dirty="0"/>
              <a:t>/</a:t>
            </a:r>
            <a:r>
              <a:rPr lang="zh-CN" altLang="en-US" sz="2000" dirty="0"/>
              <a:t>期刊（</a:t>
            </a:r>
            <a:r>
              <a:rPr lang="en-US" altLang="zh-CN" sz="2000" dirty="0"/>
              <a:t>IJCAI</a:t>
            </a:r>
            <a:r>
              <a:rPr lang="zh-CN" altLang="en-US" sz="2000" dirty="0"/>
              <a:t>、</a:t>
            </a:r>
            <a:r>
              <a:rPr lang="en-US" altLang="zh-CN" sz="2000" dirty="0"/>
              <a:t>ACL</a:t>
            </a:r>
            <a:r>
              <a:rPr lang="zh-CN" altLang="en-US" sz="2000" dirty="0"/>
              <a:t>、</a:t>
            </a:r>
            <a:r>
              <a:rPr lang="en-US" altLang="zh-CN" sz="2000" dirty="0"/>
              <a:t>AAAI</a:t>
            </a:r>
            <a:r>
              <a:rPr lang="zh-CN" altLang="en-US" sz="2000" dirty="0"/>
              <a:t>、</a:t>
            </a:r>
            <a:r>
              <a:rPr lang="en-US" altLang="zh-CN" sz="2000" dirty="0"/>
              <a:t>EMNLP</a:t>
            </a:r>
            <a:r>
              <a:rPr lang="zh-CN" altLang="en-US" sz="2000" dirty="0"/>
              <a:t>等）论文</a:t>
            </a:r>
            <a:r>
              <a:rPr lang="en-US" altLang="zh-CN" sz="2000" dirty="0">
                <a:solidFill>
                  <a:srgbClr val="FF0000"/>
                </a:solidFill>
              </a:rPr>
              <a:t>50</a:t>
            </a:r>
            <a:r>
              <a:rPr lang="zh-CN" altLang="en-US" sz="2000" dirty="0">
                <a:solidFill>
                  <a:srgbClr val="FF0000"/>
                </a:solidFill>
              </a:rPr>
              <a:t>余</a:t>
            </a:r>
            <a:r>
              <a:rPr lang="zh-CN" altLang="en-US" sz="2000" dirty="0"/>
              <a:t>篇，</a:t>
            </a:r>
            <a:r>
              <a:rPr lang="en-US" altLang="zh-CN" sz="2000" dirty="0"/>
              <a:t>ACL2017</a:t>
            </a:r>
            <a:r>
              <a:rPr lang="zh-CN" altLang="en-US" sz="2000" dirty="0"/>
              <a:t>杰出论文</a:t>
            </a:r>
            <a:endParaRPr lang="en-US" altLang="zh-CN" sz="2000" dirty="0"/>
          </a:p>
          <a:p>
            <a:pPr lvl="1"/>
            <a:r>
              <a:rPr lang="en-US" altLang="zh-CN" sz="2000" dirty="0"/>
              <a:t>SQUAD2.0</a:t>
            </a:r>
            <a:r>
              <a:rPr lang="zh-CN" altLang="en-US" sz="2000" dirty="0"/>
              <a:t>第二，</a:t>
            </a:r>
            <a:r>
              <a:rPr lang="en-US" altLang="zh-CN" sz="2000" dirty="0"/>
              <a:t>SQUAD1.1</a:t>
            </a:r>
            <a:r>
              <a:rPr lang="zh-CN" altLang="en-US" sz="2000" dirty="0"/>
              <a:t>多次第一</a:t>
            </a:r>
            <a:endParaRPr lang="en-US" altLang="zh-CN" sz="2000" dirty="0"/>
          </a:p>
          <a:p>
            <a:pPr lvl="1"/>
            <a:r>
              <a:rPr lang="zh-CN" altLang="en-US" sz="2000" dirty="0"/>
              <a:t>开源自然语言处理系统：</a:t>
            </a:r>
            <a:endParaRPr lang="en-US" altLang="zh-CN" sz="2000" dirty="0"/>
          </a:p>
          <a:p>
            <a:pPr lvl="2"/>
            <a:r>
              <a:rPr lang="en-US" altLang="zh-CN" sz="1600" dirty="0" err="1"/>
              <a:t>FudanNLP</a:t>
            </a:r>
            <a:r>
              <a:rPr lang="en-US" altLang="zh-CN" sz="1600" dirty="0"/>
              <a:t>:</a:t>
            </a:r>
            <a:r>
              <a:rPr lang="zh-CN" altLang="en-US" sz="1600" dirty="0"/>
              <a:t>国内最早的开源</a:t>
            </a:r>
            <a:r>
              <a:rPr lang="en-US" altLang="zh-CN" sz="1600" dirty="0"/>
              <a:t>NLP</a:t>
            </a:r>
            <a:r>
              <a:rPr lang="zh-CN" altLang="en-US" sz="1600" dirty="0"/>
              <a:t>系统之一</a:t>
            </a:r>
            <a:endParaRPr lang="en-US" altLang="zh-CN" sz="1600" dirty="0"/>
          </a:p>
          <a:p>
            <a:pPr lvl="2"/>
            <a:r>
              <a:rPr lang="en-US" altLang="zh-CN" sz="1700" dirty="0" err="1">
                <a:solidFill>
                  <a:srgbClr val="FF0000"/>
                </a:solidFill>
              </a:rPr>
              <a:t>fastNLP</a:t>
            </a:r>
            <a:r>
              <a:rPr lang="en-US" altLang="zh-CN" sz="1700" dirty="0">
                <a:solidFill>
                  <a:srgbClr val="FF0000"/>
                </a:solidFill>
              </a:rPr>
              <a:t>: </a:t>
            </a:r>
            <a:r>
              <a:rPr lang="zh-CN" altLang="en-US" sz="1700" dirty="0">
                <a:solidFill>
                  <a:srgbClr val="FF0000"/>
                </a:solidFill>
              </a:rPr>
              <a:t>一个全新的系统</a:t>
            </a:r>
            <a:r>
              <a:rPr lang="en-US" altLang="zh-CN" sz="1700" dirty="0">
                <a:solidFill>
                  <a:srgbClr val="FF0000"/>
                </a:solidFill>
              </a:rPr>
              <a:t>!</a:t>
            </a:r>
            <a:endParaRPr lang="zh-CN" altLang="en-US" sz="2000" dirty="0"/>
          </a:p>
        </p:txBody>
      </p:sp>
      <p:pic>
        <p:nvPicPr>
          <p:cNvPr id="1026" name="Picture 2" descr="http://nlp.fudan.edu.cn/xpqiu/fnlp.jpg"/>
          <p:cNvPicPr>
            <a:picLocks noChangeAspect="1" noChangeArrowheads="1"/>
          </p:cNvPicPr>
          <p:nvPr/>
        </p:nvPicPr>
        <p:blipFill>
          <a:blip r:embed="rId1" cstate="print"/>
          <a:srcRect/>
          <a:stretch>
            <a:fillRect/>
          </a:stretch>
        </p:blipFill>
        <p:spPr bwMode="auto">
          <a:xfrm>
            <a:off x="353695" y="4604279"/>
            <a:ext cx="5966492" cy="1847956"/>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6884670" y="4604385"/>
            <a:ext cx="1847850" cy="18478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人工智能的研究领域</a:t>
            </a:r>
            <a:endParaRPr lang="zh-CN" altLang="en-US" dirty="0"/>
          </a:p>
        </p:txBody>
      </p:sp>
      <p:sp>
        <p:nvSpPr>
          <p:cNvPr id="3" name="内容占位符 2"/>
          <p:cNvSpPr>
            <a:spLocks noGrp="1"/>
          </p:cNvSpPr>
          <p:nvPr>
            <p:ph sz="quarter" idx="1"/>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语言（自然语言处理）</a:t>
            </a:r>
            <a:endParaRPr lang="en-US" altLang="zh-CN" dirty="0"/>
          </a:p>
          <a:p>
            <a:pPr lvl="1"/>
            <a:r>
              <a:rPr lang="zh-CN" altLang="en-US" dirty="0"/>
              <a:t>记忆（知识表示）</a:t>
            </a:r>
            <a:endParaRPr lang="en-US" altLang="zh-CN" dirty="0"/>
          </a:p>
          <a:p>
            <a:pPr lvl="1"/>
            <a:r>
              <a:rPr lang="zh-CN" altLang="en-US" dirty="0"/>
              <a:t>决策（规划、数据挖掘）</a:t>
            </a:r>
            <a:endParaRPr lang="zh-CN" altLang="en-US" dirty="0"/>
          </a:p>
        </p:txBody>
      </p:sp>
      <p:pic>
        <p:nvPicPr>
          <p:cNvPr id="8" name="图片 7"/>
          <p:cNvPicPr>
            <a:picLocks noChangeAspect="1"/>
          </p:cNvPicPr>
          <p:nvPr/>
        </p:nvPicPr>
        <p:blipFill>
          <a:blip r:embed="rId1"/>
          <a:srcRect t="25556" b="10952"/>
          <a:stretch>
            <a:fillRect/>
          </a:stretch>
        </p:blipFill>
        <p:spPr>
          <a:xfrm>
            <a:off x="1005205" y="3975735"/>
            <a:ext cx="7132320" cy="2377440"/>
          </a:xfrm>
          <a:prstGeom prst="rect">
            <a:avLst/>
          </a:prstGeom>
        </p:spPr>
      </p:pic>
      <p:pic>
        <p:nvPicPr>
          <p:cNvPr id="9" name="图片 8" descr="robot-1214536"/>
          <p:cNvPicPr>
            <a:picLocks noChangeAspect="1"/>
          </p:cNvPicPr>
          <p:nvPr/>
        </p:nvPicPr>
        <p:blipFill>
          <a:blip r:embed="rId2">
            <a:clrChange>
              <a:clrFrom>
                <a:srgbClr val="F5F4F0">
                  <a:alpha val="100000"/>
                </a:srgbClr>
              </a:clrFrom>
              <a:clrTo>
                <a:srgbClr val="F5F4F0">
                  <a:alpha val="100000"/>
                  <a:alpha val="0"/>
                </a:srgbClr>
              </a:clrTo>
            </a:clrChange>
          </a:blip>
          <a:srcRect l="12496" r="12496"/>
          <a:stretch>
            <a:fillRect/>
          </a:stretch>
        </p:blipFill>
        <p:spPr>
          <a:xfrm flipH="1">
            <a:off x="7041833" y="1442720"/>
            <a:ext cx="1644650" cy="164465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261620" y="328295"/>
            <a:ext cx="8652510" cy="6052820"/>
            <a:chOff x="2205" y="48"/>
            <a:chExt cx="15303" cy="10704"/>
          </a:xfrm>
        </p:grpSpPr>
        <p:pic>
          <p:nvPicPr>
            <p:cNvPr id="2" name="图片 1"/>
            <p:cNvPicPr>
              <a:picLocks noChangeAspect="1"/>
            </p:cNvPicPr>
            <p:nvPr/>
          </p:nvPicPr>
          <p:blipFill>
            <a:blip r:embed="rId1"/>
            <a:srcRect l="11244" r="8553"/>
            <a:stretch>
              <a:fillRect/>
            </a:stretch>
          </p:blipFill>
          <p:spPr>
            <a:xfrm>
              <a:off x="2205" y="48"/>
              <a:ext cx="15303" cy="10704"/>
            </a:xfrm>
            <a:prstGeom prst="rect">
              <a:avLst/>
            </a:prstGeom>
          </p:spPr>
        </p:pic>
        <p:sp>
          <p:nvSpPr>
            <p:cNvPr id="3" name="文本框 2"/>
            <p:cNvSpPr txBox="1"/>
            <p:nvPr/>
          </p:nvSpPr>
          <p:spPr>
            <a:xfrm>
              <a:off x="2707" y="2624"/>
              <a:ext cx="5218" cy="651"/>
            </a:xfrm>
            <a:prstGeom prst="rect">
              <a:avLst/>
            </a:prstGeom>
            <a:noFill/>
          </p:spPr>
          <p:txBody>
            <a:bodyPr wrap="square" rtlCol="0" anchor="t">
              <a:spAutoFit/>
            </a:bodyPr>
            <a:p>
              <a:pPr algn="ctr"/>
              <a:r>
                <a:rPr lang="zh-CN" altLang="en-US" sz="1800" b="1">
                  <a:solidFill>
                    <a:srgbClr val="0070C0"/>
                  </a:solidFill>
                  <a:latin typeface="思源宋体" panose="02020400000000000000" charset="-122"/>
                  <a:ea typeface="思源宋体" panose="02020400000000000000" charset="-122"/>
                </a:rPr>
                <a:t>制造具有智能表现的机器</a:t>
              </a:r>
              <a:endParaRPr lang="zh-CN" altLang="en-US" sz="1800" b="1">
                <a:solidFill>
                  <a:srgbClr val="0070C0"/>
                </a:solidFill>
                <a:latin typeface="思源宋体" panose="02020400000000000000" charset="-122"/>
                <a:ea typeface="思源宋体" panose="02020400000000000000" charset="-122"/>
              </a:endParaRPr>
            </a:p>
          </p:txBody>
        </p:sp>
        <p:sp>
          <p:nvSpPr>
            <p:cNvPr id="4" name="文本框 3"/>
            <p:cNvSpPr txBox="1"/>
            <p:nvPr/>
          </p:nvSpPr>
          <p:spPr>
            <a:xfrm>
              <a:off x="7325" y="7921"/>
              <a:ext cx="4511" cy="1141"/>
            </a:xfrm>
            <a:prstGeom prst="rect">
              <a:avLst/>
            </a:prstGeom>
            <a:noFill/>
          </p:spPr>
          <p:txBody>
            <a:bodyPr wrap="square" rtlCol="0" anchor="t">
              <a:spAutoFit/>
            </a:bodyPr>
            <a:p>
              <a:pPr algn="ctr"/>
              <a:r>
                <a:rPr lang="zh-CN" altLang="en-US" sz="1800" b="1">
                  <a:solidFill>
                    <a:srgbClr val="0070C0"/>
                  </a:solidFill>
                  <a:latin typeface="思源宋体" panose="02020400000000000000" charset="-122"/>
                  <a:ea typeface="思源宋体" panose="02020400000000000000" charset="-122"/>
                </a:rPr>
                <a:t>能够与环境交互并努力实现目标</a:t>
              </a:r>
              <a:endParaRPr lang="zh-CN" altLang="en-US" sz="1800" b="1">
                <a:solidFill>
                  <a:srgbClr val="0070C0"/>
                </a:solidFill>
                <a:latin typeface="思源宋体" panose="02020400000000000000" charset="-122"/>
                <a:ea typeface="思源宋体" panose="02020400000000000000" charset="-122"/>
              </a:endParaRPr>
            </a:p>
          </p:txBody>
        </p:sp>
        <p:sp>
          <p:nvSpPr>
            <p:cNvPr id="5" name="文本框 4"/>
            <p:cNvSpPr txBox="1"/>
            <p:nvPr/>
          </p:nvSpPr>
          <p:spPr>
            <a:xfrm>
              <a:off x="9702" y="871"/>
              <a:ext cx="7366" cy="1631"/>
            </a:xfrm>
            <a:prstGeom prst="rect">
              <a:avLst/>
            </a:prstGeom>
            <a:noFill/>
          </p:spPr>
          <p:txBody>
            <a:bodyPr wrap="square" rtlCol="0" anchor="t">
              <a:spAutoFit/>
            </a:bodyPr>
            <a:p>
              <a:pPr algn="ctr"/>
              <a:r>
                <a:rPr lang="zh-CN" altLang="en-US" sz="1800" b="1">
                  <a:solidFill>
                    <a:srgbClr val="0070C0"/>
                  </a:solidFill>
                  <a:latin typeface="思源宋体" panose="02020400000000000000" charset="-122"/>
                  <a:ea typeface="思源宋体" panose="02020400000000000000" charset="-122"/>
                  <a:cs typeface="思源宋体" panose="02020400000000000000" charset="-122"/>
                </a:rPr>
                <a:t>为了实现这个交互，机器需要具有这些思考与行为能力</a:t>
              </a:r>
              <a:endParaRPr lang="zh-CN" altLang="en-US" sz="1800" b="1">
                <a:solidFill>
                  <a:srgbClr val="0070C0"/>
                </a:solidFill>
                <a:latin typeface="思源宋体" panose="02020400000000000000" charset="-122"/>
                <a:ea typeface="思源宋体" panose="02020400000000000000" charset="-122"/>
                <a:cs typeface="思源宋体" panose="02020400000000000000" charset="-122"/>
              </a:endParaRPr>
            </a:p>
            <a:p>
              <a:pPr algn="ctr"/>
              <a:r>
                <a:rPr lang="zh-CN" altLang="en-US" sz="1800" b="1">
                  <a:solidFill>
                    <a:srgbClr val="0070C0"/>
                  </a:solidFill>
                  <a:latin typeface="思源宋体" panose="02020400000000000000" charset="-122"/>
                  <a:ea typeface="思源宋体" panose="02020400000000000000" charset="-122"/>
                  <a:cs typeface="思源宋体" panose="02020400000000000000" charset="-122"/>
                </a:rPr>
                <a:t>（Thinking and acting）</a:t>
              </a:r>
              <a:endParaRPr lang="zh-CN" altLang="en-US" sz="1800" b="1">
                <a:solidFill>
                  <a:srgbClr val="0070C0"/>
                </a:solidFill>
                <a:latin typeface="思源宋体" panose="02020400000000000000" charset="-122"/>
                <a:ea typeface="思源宋体" panose="02020400000000000000" charset="-122"/>
                <a:cs typeface="思源宋体" panose="02020400000000000000"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a:t>
            </a:r>
            <a:endParaRPr lang="zh-CN" altLang="en-US" dirty="0"/>
          </a:p>
        </p:txBody>
      </p:sp>
      <p:pic>
        <p:nvPicPr>
          <p:cNvPr id="3" name="图片 2" descr="屏幕剪辑"/>
          <p:cNvPicPr>
            <a:picLocks noChangeAspect="1"/>
          </p:cNvPicPr>
          <p:nvPr/>
        </p:nvPicPr>
        <p:blipFill>
          <a:blip r:embed="rId1"/>
          <a:srcRect l="3211" r="2119"/>
          <a:stretch>
            <a:fillRect/>
          </a:stretch>
        </p:blipFill>
        <p:spPr>
          <a:xfrm>
            <a:off x="241300" y="2450465"/>
            <a:ext cx="8661400" cy="17589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145" y="868680"/>
            <a:ext cx="9109710" cy="5120640"/>
          </a:xfrm>
          <a:prstGeom prst="rect">
            <a:avLst/>
          </a:prstGeom>
        </p:spPr>
      </p:pic>
      <p:sp>
        <p:nvSpPr>
          <p:cNvPr id="3" name="文本框 2"/>
          <p:cNvSpPr txBox="1"/>
          <p:nvPr/>
        </p:nvSpPr>
        <p:spPr>
          <a:xfrm>
            <a:off x="520065" y="5713095"/>
            <a:ext cx="2960370" cy="106680"/>
          </a:xfrm>
          <a:prstGeom prst="rect">
            <a:avLst/>
          </a:prstGeom>
          <a:noFill/>
        </p:spPr>
        <p:txBody>
          <a:bodyPr wrap="square" rtlCol="0" anchor="t">
            <a:spAutoFit/>
          </a:bodyPr>
          <a:p>
            <a:pPr algn="l"/>
            <a:r>
              <a:rPr lang="zh-CN" altLang="en-US" sz="100">
                <a:solidFill>
                  <a:srgbClr val="0070C0"/>
                </a:solidFill>
                <a:latin typeface="思源宋体" panose="02020400000000000000" charset="-122"/>
                <a:ea typeface="思源宋体" panose="02020400000000000000" charset="-122"/>
              </a:rPr>
              <a:t>全世界最畅销的人工智能教科书</a:t>
            </a:r>
            <a:endParaRPr lang="zh-CN" altLang="en-US" sz="100">
              <a:solidFill>
                <a:srgbClr val="0070C0"/>
              </a:solidFill>
              <a:latin typeface="思源宋体" panose="02020400000000000000" charset="-122"/>
              <a:ea typeface="思源宋体" panose="02020400000000000000"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endParaRPr lang="zh-CN" altLang="en-US" dirty="0"/>
          </a:p>
        </p:txBody>
      </p:sp>
      <p:sp>
        <p:nvSpPr>
          <p:cNvPr id="3" name="内容占位符 2"/>
          <p:cNvSpPr>
            <a:spLocks noGrp="1"/>
          </p:cNvSpPr>
          <p:nvPr>
            <p:ph sz="quarter" idx="1"/>
          </p:nvPr>
        </p:nvSpPr>
        <p:spPr/>
        <p:txBody>
          <a:bodyPr/>
          <a:lstStyle/>
          <a:p>
            <a:r>
              <a:rPr lang="zh-CN" altLang="en-US" dirty="0"/>
              <a:t>专家知识（人工规则）</a:t>
            </a:r>
            <a:endParaRPr lang="zh-CN" altLang="en-US" dirty="0"/>
          </a:p>
        </p:txBody>
      </p:sp>
      <p:pic>
        <p:nvPicPr>
          <p:cNvPr id="2050" name="Picture 2" descr="âreasoning  ruleâçå¾çæç´¢ç»æ"/>
          <p:cNvPicPr>
            <a:picLocks noChangeAspect="1" noChangeArrowheads="1"/>
          </p:cNvPicPr>
          <p:nvPr/>
        </p:nvPicPr>
        <p:blipFill>
          <a:blip r:embed="rId1"/>
          <a:srcRect/>
          <a:stretch>
            <a:fillRect/>
          </a:stretch>
        </p:blipFill>
        <p:spPr bwMode="auto">
          <a:xfrm>
            <a:off x="1708150" y="1765300"/>
            <a:ext cx="5727700" cy="4278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What’s the Rule?</a:t>
            </a:r>
            <a:endParaRPr lang="en-US" altLang="zh-CN"/>
          </a:p>
        </p:txBody>
      </p:sp>
      <p:pic>
        <p:nvPicPr>
          <p:cNvPr id="3" name="图片 2" descr="屏幕剪辑"/>
          <p:cNvPicPr>
            <a:picLocks noChangeAspect="1"/>
          </p:cNvPicPr>
          <p:nvPr/>
        </p:nvPicPr>
        <p:blipFill>
          <a:blip r:embed="rId1"/>
          <a:stretch>
            <a:fillRect/>
          </a:stretch>
        </p:blipFill>
        <p:spPr>
          <a:xfrm>
            <a:off x="838200"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2"/>
          <a:srcRect/>
          <a:stretch>
            <a:fillRect/>
          </a:stretch>
        </p:blipFill>
        <p:spPr bwMode="auto">
          <a:xfrm>
            <a:off x="1066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00" y="3505200"/>
            <a:ext cx="2011680" cy="645160"/>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endParaRPr lang="zh-CN" altLang="en-US" sz="3600"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lnSpcReduction="10000"/>
          </a:bodyPr>
          <a:lstStyle/>
          <a:p>
            <a:pPr>
              <a:lnSpc>
                <a:spcPct val="150000"/>
              </a:lnSpc>
            </a:pPr>
            <a:r>
              <a:rPr lang="zh-CN" altLang="en-US"/>
              <a:t>语音识别</a:t>
            </a:r>
            <a:endParaRPr lang="en-US" altLang="zh-TW"/>
          </a:p>
          <a:p>
            <a:pPr>
              <a:lnSpc>
                <a:spcPct val="150000"/>
              </a:lnSpc>
            </a:pPr>
            <a:endParaRPr lang="en-US" altLang="zh-TW"/>
          </a:p>
          <a:p>
            <a:pPr>
              <a:lnSpc>
                <a:spcPct val="150000"/>
              </a:lnSpc>
            </a:pPr>
            <a:r>
              <a:rPr lang="zh-CN" altLang="en-US"/>
              <a:t>图像识别</a:t>
            </a:r>
            <a:endParaRPr lang="en-US" altLang="zh-TW"/>
          </a:p>
          <a:p>
            <a:pPr>
              <a:lnSpc>
                <a:spcPct val="150000"/>
              </a:lnSpc>
            </a:pPr>
            <a:endParaRPr lang="en-US" altLang="zh-TW"/>
          </a:p>
          <a:p>
            <a:pPr>
              <a:lnSpc>
                <a:spcPct val="150000"/>
              </a:lnSpc>
            </a:pPr>
            <a:r>
              <a:rPr lang="zh-CN" altLang="en-US"/>
              <a:t>围棋</a:t>
            </a:r>
            <a:endParaRPr lang="en-US" altLang="zh-CN"/>
          </a:p>
          <a:p>
            <a:pPr>
              <a:lnSpc>
                <a:spcPct val="150000"/>
              </a:lnSpc>
            </a:pPr>
            <a:endParaRPr lang="en-US" altLang="zh-TW"/>
          </a:p>
          <a:p>
            <a:pPr>
              <a:lnSpc>
                <a:spcPct val="150000"/>
              </a:lnSpc>
            </a:pPr>
            <a:r>
              <a:rPr lang="zh-CN" altLang="en-US"/>
              <a:t>对话系统</a:t>
            </a:r>
            <a:endParaRPr lang="zh-CN" altLang="en-US"/>
          </a:p>
        </p:txBody>
      </p:sp>
      <p:sp>
        <p:nvSpPr>
          <p:cNvPr id="16" name="文字方塊 15"/>
          <p:cNvSpPr txBox="1"/>
          <p:nvPr/>
        </p:nvSpPr>
        <p:spPr>
          <a:xfrm>
            <a:off x="2592214" y="5405735"/>
            <a:ext cx="2773299" cy="460375"/>
          </a:xfrm>
          <a:prstGeom prst="rect">
            <a:avLst/>
          </a:prstGeom>
          <a:noFill/>
        </p:spPr>
        <p:txBody>
          <a:bodyPr wrap="square" rtlCol="0">
            <a:spAutoFit/>
          </a:bodyPr>
          <a:lstStyle/>
          <a:p>
            <a:pPr algn="ctr"/>
            <a:r>
              <a:rPr lang="zh-CN" altLang="en-US" sz="2400" dirty="0">
                <a:solidFill>
                  <a:srgbClr val="C00000"/>
                </a:solidFill>
              </a:rPr>
              <a:t>用户输入</a:t>
            </a:r>
            <a:endParaRPr lang="zh-CN" altLang="en-US" sz="2400" dirty="0">
              <a:solidFill>
                <a:srgbClr val="C00000"/>
              </a:solidFill>
            </a:endParaRPr>
          </a:p>
        </p:txBody>
      </p:sp>
      <p:sp>
        <p:nvSpPr>
          <p:cNvPr id="19" name="文字方塊 18"/>
          <p:cNvSpPr txBox="1"/>
          <p:nvPr/>
        </p:nvSpPr>
        <p:spPr>
          <a:xfrm>
            <a:off x="6068014" y="5405734"/>
            <a:ext cx="2773299" cy="460375"/>
          </a:xfrm>
          <a:prstGeom prst="rect">
            <a:avLst/>
          </a:prstGeom>
          <a:noFill/>
        </p:spPr>
        <p:txBody>
          <a:bodyPr wrap="square" rtlCol="0">
            <a:spAutoFit/>
          </a:bodyPr>
          <a:lstStyle/>
          <a:p>
            <a:pPr algn="ctr"/>
            <a:r>
              <a:rPr lang="zh-CN" altLang="en-US" sz="2400" dirty="0">
                <a:solidFill>
                  <a:srgbClr val="C00000"/>
                </a:solidFill>
              </a:rPr>
              <a:t>机器</a:t>
            </a:r>
            <a:endParaRPr lang="zh-CN" altLang="en-US" sz="2400" dirty="0">
              <a:solidFill>
                <a:srgbClr val="C00000"/>
              </a:solidFill>
            </a:endParaRPr>
          </a:p>
        </p:txBody>
      </p:sp>
      <p:grpSp>
        <p:nvGrpSpPr>
          <p:cNvPr id="24" name="组合 23"/>
          <p:cNvGrpSpPr/>
          <p:nvPr/>
        </p:nvGrpSpPr>
        <p:grpSpPr>
          <a:xfrm>
            <a:off x="2068195" y="2226310"/>
            <a:ext cx="5240655" cy="839470"/>
            <a:chOff x="3256" y="3718"/>
            <a:chExt cx="8253" cy="1322"/>
          </a:xfrm>
        </p:grpSpPr>
        <p:graphicFrame>
          <p:nvGraphicFramePr>
            <p:cNvPr id="5" name="Object 12"/>
            <p:cNvGraphicFramePr>
              <a:graphicFrameLocks noChangeAspect="1"/>
            </p:cNvGraphicFramePr>
            <p:nvPr/>
          </p:nvGraphicFramePr>
          <p:xfrm>
            <a:off x="3256" y="4016"/>
            <a:ext cx="6020" cy="725"/>
          </p:xfrm>
          <a:graphic>
            <a:graphicData uri="http://schemas.openxmlformats.org/presentationml/2006/ole">
              <mc:AlternateContent xmlns:mc="http://schemas.openxmlformats.org/markup-compatibility/2006">
                <mc:Choice xmlns:v="urn:schemas-microsoft-com:vml" Requires="v">
                  <p:oleObj spid="_x0000_s1395" name="方程式" r:id="rId1" imgW="42976800" imgH="5181600" progId="Equation.3">
                    <p:embed/>
                  </p:oleObj>
                </mc:Choice>
                <mc:Fallback>
                  <p:oleObj name="方程式" r:id="rId1" imgW="42976800" imgH="5181600" progId="Equation.3">
                    <p:embed/>
                    <p:pic>
                      <p:nvPicPr>
                        <p:cNvPr id="0" name="Object 12"/>
                        <p:cNvPicPr>
                          <a:picLocks noChangeAspect="1" noChangeArrowheads="1"/>
                        </p:cNvPicPr>
                        <p:nvPr/>
                      </p:nvPicPr>
                      <p:blipFill>
                        <a:blip r:embed="rId2"/>
                        <a:srcRect/>
                        <a:stretch>
                          <a:fillRect/>
                        </a:stretch>
                      </p:blipFill>
                      <p:spPr bwMode="auto">
                        <a:xfrm>
                          <a:off x="3256" y="4016"/>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9555" y="4016"/>
              <a:ext cx="1954"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猫</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pic>
          <p:nvPicPr>
            <p:cNvPr id="20" name="Picture 12" descr="https://encrypted-tbn1.gstatic.com/images?q=tbn:ANd9GcRcwlRKAlSIaCI4W5PRYVbuBQQXifF-56bFqAjh9DMe-_3Lh8_YK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 y="3718"/>
              <a:ext cx="1742" cy="13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组合 26"/>
          <p:cNvGrpSpPr/>
          <p:nvPr/>
        </p:nvGrpSpPr>
        <p:grpSpPr>
          <a:xfrm>
            <a:off x="2068195" y="4721860"/>
            <a:ext cx="7031355" cy="459740"/>
            <a:chOff x="3256" y="7859"/>
            <a:chExt cx="11073" cy="724"/>
          </a:xfrm>
        </p:grpSpPr>
        <p:sp>
          <p:nvSpPr>
            <p:cNvPr id="11" name="文字方塊 10"/>
            <p:cNvSpPr txBox="1"/>
            <p:nvPr/>
          </p:nvSpPr>
          <p:spPr>
            <a:xfrm>
              <a:off x="9555" y="7859"/>
              <a:ext cx="4775"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今天天气真不错</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sp>
          <p:nvSpPr>
            <p:cNvPr id="15" name="矩形 14"/>
            <p:cNvSpPr/>
            <p:nvPr/>
          </p:nvSpPr>
          <p:spPr>
            <a:xfrm>
              <a:off x="4172" y="7859"/>
              <a:ext cx="4189" cy="725"/>
            </a:xfrm>
            <a:prstGeom prst="rect">
              <a:avLst/>
            </a:prstGeom>
          </p:spPr>
          <p:txBody>
            <a:bodyPr wrap="square">
              <a:spAutoFit/>
            </a:bodyPr>
            <a:lstStyle/>
            <a:p>
              <a:pPr algn="ctr"/>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你好</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graphicFrame>
          <p:nvGraphicFramePr>
            <p:cNvPr id="13" name="Object 12"/>
            <p:cNvGraphicFramePr>
              <a:graphicFrameLocks noChangeAspect="1"/>
            </p:cNvGraphicFramePr>
            <p:nvPr/>
          </p:nvGraphicFramePr>
          <p:xfrm>
            <a:off x="3256" y="7859"/>
            <a:ext cx="6020" cy="725"/>
          </p:xfrm>
          <a:graphic>
            <a:graphicData uri="http://schemas.openxmlformats.org/presentationml/2006/ole">
              <mc:AlternateContent xmlns:mc="http://schemas.openxmlformats.org/markup-compatibility/2006">
                <mc:Choice xmlns:v="urn:schemas-microsoft-com:vml" Requires="v">
                  <p:oleObj spid="_x0000_s14" name="方程式" r:id="rId4" imgW="42976800" imgH="5181600" progId="Equation.3">
                    <p:embed/>
                  </p:oleObj>
                </mc:Choice>
                <mc:Fallback>
                  <p:oleObj name="方程式" r:id="rId4" imgW="42976800" imgH="5181600" progId="Equation.3">
                    <p:embed/>
                    <p:pic>
                      <p:nvPicPr>
                        <p:cNvPr id="0" name="Object 12"/>
                        <p:cNvPicPr>
                          <a:picLocks noChangeAspect="1" noChangeArrowheads="1"/>
                        </p:cNvPicPr>
                        <p:nvPr/>
                      </p:nvPicPr>
                      <p:blipFill>
                        <a:blip r:embed="rId2"/>
                        <a:srcRect/>
                        <a:stretch>
                          <a:fillRect/>
                        </a:stretch>
                      </p:blipFill>
                      <p:spPr bwMode="auto">
                        <a:xfrm>
                          <a:off x="3256" y="7859"/>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 name="组合 24"/>
          <p:cNvGrpSpPr/>
          <p:nvPr/>
        </p:nvGrpSpPr>
        <p:grpSpPr>
          <a:xfrm>
            <a:off x="2068195" y="1310005"/>
            <a:ext cx="6898005" cy="516890"/>
            <a:chOff x="3256" y="2063"/>
            <a:chExt cx="10863" cy="814"/>
          </a:xfrm>
        </p:grpSpPr>
        <p:sp>
          <p:nvSpPr>
            <p:cNvPr id="9" name="文字方塊 8"/>
            <p:cNvSpPr txBox="1"/>
            <p:nvPr/>
          </p:nvSpPr>
          <p:spPr>
            <a:xfrm>
              <a:off x="9555" y="2107"/>
              <a:ext cx="4564"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你好</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pic>
          <p:nvPicPr>
            <p:cNvPr id="12" name="圖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6" y="2063"/>
              <a:ext cx="4600" cy="814"/>
            </a:xfrm>
            <a:prstGeom prst="rect">
              <a:avLst/>
            </a:prstGeom>
          </p:spPr>
        </p:pic>
        <p:graphicFrame>
          <p:nvGraphicFramePr>
            <p:cNvPr id="17" name="Object 12"/>
            <p:cNvGraphicFramePr>
              <a:graphicFrameLocks noChangeAspect="1"/>
            </p:cNvGraphicFramePr>
            <p:nvPr/>
          </p:nvGraphicFramePr>
          <p:xfrm>
            <a:off x="3256" y="2107"/>
            <a:ext cx="6020" cy="725"/>
          </p:xfrm>
          <a:graphic>
            <a:graphicData uri="http://schemas.openxmlformats.org/presentationml/2006/ole">
              <mc:AlternateContent xmlns:mc="http://schemas.openxmlformats.org/markup-compatibility/2006">
                <mc:Choice xmlns:v="urn:schemas-microsoft-com:vml" Requires="v">
                  <p:oleObj spid="_x0000_s21" name="方程式" r:id="rId6" imgW="42976800" imgH="5181600" progId="Equation.3">
                    <p:embed/>
                  </p:oleObj>
                </mc:Choice>
                <mc:Fallback>
                  <p:oleObj name="方程式" r:id="rId6" imgW="42976800" imgH="5181600" progId="Equation.3">
                    <p:embed/>
                    <p:pic>
                      <p:nvPicPr>
                        <p:cNvPr id="0" name="Object 12"/>
                        <p:cNvPicPr>
                          <a:picLocks noChangeAspect="1" noChangeArrowheads="1"/>
                        </p:cNvPicPr>
                        <p:nvPr/>
                      </p:nvPicPr>
                      <p:blipFill>
                        <a:blip r:embed="rId2"/>
                        <a:srcRect/>
                        <a:stretch>
                          <a:fillRect/>
                        </a:stretch>
                      </p:blipFill>
                      <p:spPr bwMode="auto">
                        <a:xfrm>
                          <a:off x="3256" y="2107"/>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组合 25"/>
          <p:cNvGrpSpPr/>
          <p:nvPr/>
        </p:nvGrpSpPr>
        <p:grpSpPr>
          <a:xfrm>
            <a:off x="2068195" y="3465195"/>
            <a:ext cx="6786245" cy="857250"/>
            <a:chOff x="3256" y="5849"/>
            <a:chExt cx="10687" cy="1350"/>
          </a:xfrm>
        </p:grpSpPr>
        <p:sp>
          <p:nvSpPr>
            <p:cNvPr id="10" name="文字方塊 9"/>
            <p:cNvSpPr txBox="1"/>
            <p:nvPr/>
          </p:nvSpPr>
          <p:spPr>
            <a:xfrm>
              <a:off x="9555" y="6162"/>
              <a:ext cx="4389"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rPr>
                <a:t>“5-5”</a:t>
              </a:r>
              <a:r>
                <a:rPr lang="en-US" altLang="zh-TW" sz="2400" dirty="0">
                  <a:latin typeface="思源宋体" panose="02020400000000000000" charset="-122"/>
                  <a:ea typeface="思源宋体" panose="02020400000000000000" charset="-122"/>
                  <a:cs typeface="思源宋体" panose="02020400000000000000" charset="-122"/>
                  <a:sym typeface="+mn-ea"/>
                </a:rPr>
                <a:t>(</a:t>
              </a:r>
              <a:r>
                <a:rPr lang="zh-CN" altLang="en-US" sz="2400" dirty="0">
                  <a:latin typeface="思源宋体" panose="02020400000000000000" charset="-122"/>
                  <a:ea typeface="思源宋体" panose="02020400000000000000" charset="-122"/>
                  <a:cs typeface="思源宋体" panose="02020400000000000000" charset="-122"/>
                  <a:sym typeface="+mn-ea"/>
                </a:rPr>
                <a:t>落子位置</a:t>
              </a:r>
              <a:r>
                <a:rPr lang="en-US" altLang="zh-TW" sz="2400" dirty="0">
                  <a:latin typeface="思源宋体" panose="02020400000000000000" charset="-122"/>
                  <a:ea typeface="思源宋体" panose="02020400000000000000" charset="-122"/>
                  <a:cs typeface="思源宋体" panose="02020400000000000000" charset="-122"/>
                  <a:sym typeface="+mn-ea"/>
                </a:rPr>
                <a:t>)</a:t>
              </a:r>
              <a:endParaRPr lang="en-US" altLang="zh-TW" sz="2400" dirty="0">
                <a:latin typeface="思源宋体" panose="02020400000000000000" charset="-122"/>
                <a:ea typeface="思源宋体" panose="02020400000000000000" charset="-122"/>
              </a:endParaRPr>
            </a:p>
          </p:txBody>
        </p:sp>
        <p:pic>
          <p:nvPicPr>
            <p:cNvPr id="84994" name="Picture 2" descr="http://y2.ifengimg.com/a/2016_11/2c7ef418c72909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65" y="5849"/>
              <a:ext cx="1802" cy="13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Object 12"/>
            <p:cNvGraphicFramePr>
              <a:graphicFrameLocks noChangeAspect="1"/>
            </p:cNvGraphicFramePr>
            <p:nvPr/>
          </p:nvGraphicFramePr>
          <p:xfrm>
            <a:off x="3256" y="6162"/>
            <a:ext cx="6020" cy="725"/>
          </p:xfrm>
          <a:graphic>
            <a:graphicData uri="http://schemas.openxmlformats.org/presentationml/2006/ole">
              <mc:AlternateContent xmlns:mc="http://schemas.openxmlformats.org/markup-compatibility/2006">
                <mc:Choice xmlns:v="urn:schemas-microsoft-com:vml" Requires="v">
                  <p:oleObj spid="_x0000_s23" name="方程式" r:id="rId8" imgW="42976800" imgH="5181600" progId="Equation.3">
                    <p:embed/>
                  </p:oleObj>
                </mc:Choice>
                <mc:Fallback>
                  <p:oleObj name="方程式" r:id="rId8" imgW="42976800" imgH="5181600" progId="Equation.3">
                    <p:embed/>
                    <p:pic>
                      <p:nvPicPr>
                        <p:cNvPr id="0" name="Object 12"/>
                        <p:cNvPicPr>
                          <a:picLocks noChangeAspect="1" noChangeArrowheads="1"/>
                        </p:cNvPicPr>
                        <p:nvPr/>
                      </p:nvPicPr>
                      <p:blipFill>
                        <a:blip r:embed="rId2"/>
                        <a:srcRect/>
                        <a:stretch>
                          <a:fillRect/>
                        </a:stretch>
                      </p:blipFill>
                      <p:spPr bwMode="auto">
                        <a:xfrm>
                          <a:off x="3256" y="6162"/>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endParaRPr lang="zh-CN" altLang="en-US" dirty="0"/>
          </a:p>
        </p:txBody>
      </p:sp>
      <p:sp>
        <p:nvSpPr>
          <p:cNvPr id="4" name="矩形 3"/>
          <p:cNvSpPr/>
          <p:nvPr/>
        </p:nvSpPr>
        <p:spPr>
          <a:xfrm>
            <a:off x="1295400" y="5638800"/>
            <a:ext cx="6324600" cy="645160"/>
          </a:xfrm>
          <a:prstGeom prst="rect">
            <a:avLst/>
          </a:prstGeom>
        </p:spPr>
        <p:txBody>
          <a:bodyPr wrap="square">
            <a:spAutoFit/>
          </a:bodyPr>
          <a:lstStyle/>
          <a:p>
            <a:r>
              <a:rPr lang="zh-CN" altLang="en-US" dirty="0"/>
              <a:t>https://www.quora.com/How-do-you-explain-Machine-Learning-and-Data-Mining-to-non-Computer-Science-people</a:t>
            </a:r>
            <a:endParaRPr lang="zh-CN" altLang="en-US" dirty="0"/>
          </a:p>
        </p:txBody>
      </p:sp>
      <p:pic>
        <p:nvPicPr>
          <p:cNvPr id="6" name="图片 5"/>
          <p:cNvPicPr>
            <a:picLocks noChangeAspect="1"/>
          </p:cNvPicPr>
          <p:nvPr/>
        </p:nvPicPr>
        <p:blipFill>
          <a:blip r:embed="rId1"/>
          <a:stretch>
            <a:fillRect/>
          </a:stretch>
        </p:blipFill>
        <p:spPr>
          <a:xfrm>
            <a:off x="1751330" y="1423035"/>
            <a:ext cx="5641975" cy="4012565"/>
          </a:xfrm>
          <a:prstGeom prst="rect">
            <a:avLst/>
          </a:prstGeom>
        </p:spPr>
      </p:pic>
      <p:sp>
        <p:nvSpPr>
          <p:cNvPr id="8" name="矩形 7"/>
          <p:cNvSpPr/>
          <p:nvPr/>
        </p:nvSpPr>
        <p:spPr>
          <a:xfrm>
            <a:off x="3505200" y="371110"/>
            <a:ext cx="4617937" cy="521970"/>
          </a:xfrm>
          <a:prstGeom prst="rect">
            <a:avLst/>
          </a:prstGeom>
        </p:spPr>
        <p:txBody>
          <a:bodyPr wrap="square">
            <a:spAutoFit/>
          </a:bodyPr>
          <a:lstStyle/>
          <a:p>
            <a:r>
              <a:rPr lang="zh-CN" altLang="en-US" sz="2800" dirty="0">
                <a:solidFill>
                  <a:srgbClr val="FF0000"/>
                </a:solidFill>
              </a:rPr>
              <a:t>如果判断芒果是否甜蜜？</a:t>
            </a:r>
            <a:endParaRPr lang="zh-CN" altLang="en-US" sz="2800" dirty="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芒果机器学习</a:t>
            </a:r>
            <a:endParaRPr lang="zh-CN" altLang="en-US" dirty="0"/>
          </a:p>
        </p:txBody>
      </p:sp>
      <p:sp>
        <p:nvSpPr>
          <p:cNvPr id="3" name="内容占位符 2"/>
          <p:cNvSpPr>
            <a:spLocks noGrp="1"/>
          </p:cNvSpPr>
          <p:nvPr>
            <p:ph sz="quarter" idx="1"/>
          </p:nvPr>
        </p:nvSpPr>
        <p:spPr/>
        <p:txBody>
          <a:bodyPr/>
          <a:lstStyle/>
          <a:p>
            <a:pPr lvl="1"/>
            <a:r>
              <a:rPr lang="zh-CN" altLang="en-US" dirty="0"/>
              <a:t>从市场上随机选取的芒果样本（</a:t>
            </a:r>
            <a:r>
              <a:rPr lang="zh-CN" altLang="en-US" dirty="0">
                <a:solidFill>
                  <a:srgbClr val="FF0000"/>
                </a:solidFill>
              </a:rPr>
              <a:t>训练数据</a:t>
            </a:r>
            <a:r>
              <a:rPr lang="zh-CN" altLang="en-US" dirty="0"/>
              <a:t>），列出每个芒果的所有</a:t>
            </a:r>
            <a:r>
              <a:rPr lang="zh-CN" altLang="en-US" dirty="0">
                <a:solidFill>
                  <a:srgbClr val="FF0000"/>
                </a:solidFill>
              </a:rPr>
              <a:t>特征</a:t>
            </a:r>
            <a:r>
              <a:rPr lang="zh-CN" altLang="en-US" dirty="0"/>
              <a:t>：</a:t>
            </a:r>
            <a:endParaRPr lang="en-US" altLang="zh-CN" dirty="0"/>
          </a:p>
          <a:p>
            <a:pPr lvl="2"/>
            <a:r>
              <a:rPr lang="zh-CN" altLang="en-US" dirty="0"/>
              <a:t>如颜色，大小，形状，产地，品牌</a:t>
            </a:r>
            <a:endParaRPr lang="en-US" altLang="zh-CN" dirty="0"/>
          </a:p>
          <a:p>
            <a:pPr lvl="1"/>
            <a:r>
              <a:rPr lang="zh-CN" altLang="en-US" dirty="0"/>
              <a:t>以及芒果质量（</a:t>
            </a:r>
            <a:r>
              <a:rPr lang="zh-CN" altLang="en-US" dirty="0">
                <a:solidFill>
                  <a:srgbClr val="FF0000"/>
                </a:solidFill>
              </a:rPr>
              <a:t>输出变量</a:t>
            </a:r>
            <a:r>
              <a:rPr lang="zh-CN" altLang="en-US" dirty="0"/>
              <a:t>）：</a:t>
            </a:r>
            <a:endParaRPr lang="en-US" altLang="zh-CN" dirty="0"/>
          </a:p>
          <a:p>
            <a:pPr lvl="2"/>
            <a:r>
              <a:rPr lang="zh-CN" altLang="en-US" dirty="0"/>
              <a:t>甜蜜，多汁，成熟度。 </a:t>
            </a:r>
            <a:endParaRPr lang="en-US" altLang="zh-CN" dirty="0"/>
          </a:p>
          <a:p>
            <a:pPr lvl="1"/>
            <a:endParaRPr lang="en-US" altLang="zh-CN" dirty="0"/>
          </a:p>
          <a:p>
            <a:pPr lvl="1"/>
            <a:r>
              <a:rPr lang="zh-CN" altLang="en-US" dirty="0"/>
              <a:t>设计一个</a:t>
            </a:r>
            <a:r>
              <a:rPr lang="zh-CN" altLang="en-US" dirty="0">
                <a:solidFill>
                  <a:srgbClr val="FF0000"/>
                </a:solidFill>
              </a:rPr>
              <a:t>学习算法</a:t>
            </a:r>
            <a:r>
              <a:rPr lang="zh-CN" altLang="en-US" dirty="0"/>
              <a:t>来学习芒果的</a:t>
            </a:r>
            <a:r>
              <a:rPr lang="zh-CN" altLang="en-US" dirty="0">
                <a:solidFill>
                  <a:srgbClr val="FF0000"/>
                </a:solidFill>
              </a:rPr>
              <a:t>特征</a:t>
            </a:r>
            <a:r>
              <a:rPr lang="zh-CN" altLang="en-US" dirty="0"/>
              <a:t>与</a:t>
            </a:r>
            <a:r>
              <a:rPr lang="zh-CN" altLang="en-US" dirty="0">
                <a:solidFill>
                  <a:srgbClr val="FF0000"/>
                </a:solidFill>
              </a:rPr>
              <a:t>输出变量</a:t>
            </a:r>
            <a:r>
              <a:rPr lang="zh-CN" altLang="en-US" dirty="0"/>
              <a:t>之间的相关性</a:t>
            </a:r>
            <a:r>
              <a:rPr lang="zh-CN" altLang="en-US" dirty="0">
                <a:solidFill>
                  <a:srgbClr val="FF0000"/>
                </a:solidFill>
              </a:rPr>
              <a:t>模型</a:t>
            </a:r>
            <a:r>
              <a:rPr lang="zh-CN" altLang="en-US" dirty="0"/>
              <a:t>。</a:t>
            </a:r>
            <a:endParaRPr lang="en-US" altLang="zh-CN" dirty="0"/>
          </a:p>
          <a:p>
            <a:pPr lvl="1"/>
            <a:endParaRPr lang="en-US" altLang="zh-CN" dirty="0"/>
          </a:p>
          <a:p>
            <a:pPr lvl="1"/>
            <a:r>
              <a:rPr lang="zh-CN" altLang="en-US" dirty="0"/>
              <a:t>下次从市场上买芒果时，可以根据芒果（</a:t>
            </a:r>
            <a:r>
              <a:rPr lang="zh-CN" altLang="en-US" dirty="0">
                <a:solidFill>
                  <a:srgbClr val="FF0000"/>
                </a:solidFill>
              </a:rPr>
              <a:t>测试数据</a:t>
            </a:r>
            <a:r>
              <a:rPr lang="zh-CN" altLang="en-US" dirty="0"/>
              <a:t>）的特征，使用前面计算的</a:t>
            </a:r>
            <a:r>
              <a:rPr lang="zh-CN" altLang="en-US" dirty="0">
                <a:solidFill>
                  <a:srgbClr val="FF0000"/>
                </a:solidFill>
              </a:rPr>
              <a:t>模型</a:t>
            </a:r>
            <a:r>
              <a:rPr lang="zh-CN" altLang="en-US" dirty="0"/>
              <a:t>来预测芒果的质量。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endParaRPr lang="zh-CN" altLang="en-US" dirty="0"/>
          </a:p>
        </p:txBody>
      </p:sp>
      <p:graphicFrame>
        <p:nvGraphicFramePr>
          <p:cNvPr id="5" name="内容占位符 4"/>
          <p:cNvGraphicFramePr>
            <a:graphicFrameLocks noGrp="1"/>
          </p:cNvGraphicFramePr>
          <p:nvPr>
            <p:ph sz="quarter" idx="1"/>
          </p:nvPr>
        </p:nvGraphicFramePr>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2438400" y="2895600"/>
            <a:ext cx="640080" cy="368300"/>
          </a:xfrm>
          <a:prstGeom prst="rect">
            <a:avLst/>
          </a:prstGeom>
          <a:noFill/>
        </p:spPr>
        <p:txBody>
          <a:bodyPr wrap="none" rtlCol="0">
            <a:spAutoFit/>
          </a:bodyPr>
          <a:lstStyle/>
          <a:p>
            <a:r>
              <a:rPr lang="zh-CN" altLang="en-US" dirty="0"/>
              <a:t>规则</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87" dur="500"/>
                                        <p:tgtEl>
                                          <p:spTgt spid="5">
                                            <p:graphicEl>
                                              <a:dgm id="{AC917292-0880-4240-9CF8-AB0D0F2B083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0" dur="500"/>
                                        <p:tgtEl>
                                          <p:spTgt spid="5">
                                            <p:graphicEl>
                                              <a:dgm id="{3D4DFC46-14FD-44CF-889B-312D881097D2}"/>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95" dur="500"/>
                                        <p:tgtEl>
                                          <p:spTgt spid="5">
                                            <p:graphicEl>
                                              <a:dgm id="{4D5C558E-2E7D-4D1A-ABA2-D5D2DD86206F}"/>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98" dur="500"/>
                                        <p:tgtEl>
                                          <p:spTgt spid="5">
                                            <p:graphicEl>
                                              <a:dgm id="{7CFDB172-E668-43FE-B146-64584C675B7A}"/>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03" dur="500"/>
                                        <p:tgtEl>
                                          <p:spTgt spid="5">
                                            <p:graphicEl>
                                              <a:dgm id="{AF3A758F-4CD4-4A21-B44A-EE5D60432290}"/>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06"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研究组介绍</a:t>
            </a:r>
            <a:endParaRPr lang="zh-CN" altLang="en-US" dirty="0"/>
          </a:p>
        </p:txBody>
      </p:sp>
      <p:sp>
        <p:nvSpPr>
          <p:cNvPr id="3" name="矩形 2"/>
          <p:cNvSpPr/>
          <p:nvPr/>
        </p:nvSpPr>
        <p:spPr>
          <a:xfrm>
            <a:off x="252186" y="5755524"/>
            <a:ext cx="8229600" cy="368300"/>
          </a:xfrm>
          <a:prstGeom prst="rect">
            <a:avLst/>
          </a:prstGeom>
        </p:spPr>
        <p:txBody>
          <a:bodyPr wrap="square">
            <a:spAutoFit/>
          </a:bodyPr>
          <a:lstStyle/>
          <a:p>
            <a:r>
              <a:rPr lang="en-US" altLang="zh-CN" dirty="0">
                <a:hlinkClick r:id="rId1"/>
              </a:rPr>
              <a:t>http://csrankings.org/#/fromyear/2015/toyear/2019/index?ai&amp;nlp&amp;world</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580" y="1356995"/>
            <a:ext cx="8598349" cy="3905438"/>
          </a:xfrm>
          <a:prstGeom prst="rect">
            <a:avLst/>
          </a:prstGeom>
        </p:spPr>
      </p:pic>
      <p:cxnSp>
        <p:nvCxnSpPr>
          <p:cNvPr id="7" name="直接连接符 6"/>
          <p:cNvCxnSpPr/>
          <p:nvPr/>
        </p:nvCxnSpPr>
        <p:spPr>
          <a:xfrm>
            <a:off x="5029200" y="4267200"/>
            <a:ext cx="3810000" cy="0"/>
          </a:xfrm>
          <a:prstGeom prst="line">
            <a:avLst/>
          </a:prstGeom>
        </p:spPr>
        <p:style>
          <a:lnRef idx="2">
            <a:schemeClr val="accent2"/>
          </a:lnRef>
          <a:fillRef idx="0">
            <a:schemeClr val="accent2"/>
          </a:fillRef>
          <a:effectRef idx="1">
            <a:schemeClr val="accent2"/>
          </a:effectRef>
          <a:fontRef idx="minor">
            <a:schemeClr val="tx1"/>
          </a:fontRef>
        </p:style>
      </p:cxnSp>
      <p:pic>
        <p:nvPicPr>
          <p:cNvPr id="4" name="图片 3"/>
          <p:cNvPicPr>
            <a:picLocks noChangeAspect="1"/>
          </p:cNvPicPr>
          <p:nvPr/>
        </p:nvPicPr>
        <p:blipFill>
          <a:blip r:embed="rId3"/>
          <a:stretch>
            <a:fillRect/>
          </a:stretch>
        </p:blipFill>
        <p:spPr>
          <a:xfrm>
            <a:off x="7833995" y="5340350"/>
            <a:ext cx="1005205" cy="10052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机器学习</a:t>
            </a:r>
            <a:endParaRPr lang="zh-CN" altLang="en-US" dirty="0"/>
          </a:p>
        </p:txBody>
      </p:sp>
      <p:sp>
        <p:nvSpPr>
          <p:cNvPr id="3" name="内容占位符 2"/>
          <p:cNvSpPr>
            <a:spLocks noGrp="1"/>
          </p:cNvSpPr>
          <p:nvPr>
            <p:ph sz="quarter" idx="1"/>
          </p:nvPr>
        </p:nvSpPr>
        <p:spPr/>
        <p:txBody>
          <a:bodyPr/>
          <a:lstStyle/>
          <a:p>
            <a:r>
              <a:rPr lang="zh-CN" altLang="en-US" dirty="0"/>
              <a:t>当我们用机器学习来解决一些模式识别任务时，一般的流程包含以下几个步骤：</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浅层学习（</a:t>
            </a:r>
            <a:r>
              <a:rPr lang="en-US" altLang="zh-CN" dirty="0"/>
              <a:t>Shallow Learning</a:t>
            </a:r>
            <a:r>
              <a:rPr lang="zh-CN" altLang="en-US" dirty="0"/>
              <a:t>）：不涉及特征学习，其特征主要靠人工经验或特征转换方法来抽取。</a:t>
            </a:r>
            <a:endParaRPr lang="zh-CN" altLang="en-US" dirty="0"/>
          </a:p>
        </p:txBody>
      </p:sp>
      <p:pic>
        <p:nvPicPr>
          <p:cNvPr id="4" name="图片 3" descr="屏幕剪辑"/>
          <p:cNvPicPr>
            <a:picLocks noChangeAspect="1"/>
          </p:cNvPicPr>
          <p:nvPr/>
        </p:nvPicPr>
        <p:blipFill>
          <a:blip r:embed="rId1"/>
          <a:stretch>
            <a:fillRect/>
          </a:stretch>
        </p:blipFill>
        <p:spPr>
          <a:xfrm>
            <a:off x="533400" y="3048000"/>
            <a:ext cx="8209338" cy="1033047"/>
          </a:xfrm>
          <a:prstGeom prst="rect">
            <a:avLst/>
          </a:prstGeom>
        </p:spPr>
      </p:pic>
      <p:sp>
        <p:nvSpPr>
          <p:cNvPr id="5" name="矩形 4"/>
          <p:cNvSpPr/>
          <p:nvPr/>
        </p:nvSpPr>
        <p:spPr>
          <a:xfrm>
            <a:off x="2514600" y="4267200"/>
            <a:ext cx="4004945" cy="398780"/>
          </a:xfrm>
          <a:prstGeom prst="rect">
            <a:avLst/>
          </a:prstGeom>
        </p:spPr>
        <p:txBody>
          <a:bodyPr wrap="none">
            <a:spAutoFit/>
          </a:bodyPr>
          <a:lstStyle/>
          <a:p>
            <a:r>
              <a:rPr lang="zh-CN" altLang="en-US" sz="2000" dirty="0">
                <a:solidFill>
                  <a:srgbClr val="FF0000"/>
                </a:solidFill>
              </a:rPr>
              <a:t>特征工程（Feature Engineering）</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语义鸿沟：人工智能的挑战之一</a:t>
            </a:r>
            <a:endParaRPr lang="zh-CN" altLang="en-US" dirty="0"/>
          </a:p>
        </p:txBody>
      </p:sp>
      <p:sp>
        <p:nvSpPr>
          <p:cNvPr id="3" name="Content Placeholder 2"/>
          <p:cNvSpPr>
            <a:spLocks noGrp="1"/>
          </p:cNvSpPr>
          <p:nvPr>
            <p:ph sz="quarter" idx="1"/>
          </p:nvPr>
        </p:nvSpPr>
        <p:spPr/>
        <p:txBody>
          <a:bodyPr/>
          <a:lstStyle/>
          <a:p>
            <a:r>
              <a:rPr lang="zh-CN" altLang="en-US"/>
              <a:t>底层特征 </a:t>
            </a:r>
            <a:r>
              <a:rPr lang="en-US" altLang="zh-CN"/>
              <a:t>VS </a:t>
            </a:r>
            <a:r>
              <a:rPr lang="zh-CN" altLang="en-US"/>
              <a:t>高层语义</a:t>
            </a:r>
            <a:endParaRPr lang="en-US" altLang="zh-CN"/>
          </a:p>
          <a:p>
            <a:pPr lvl="1"/>
            <a:r>
              <a:rPr lang="zh-CN" altLang="en-US"/>
              <a:t>人们对文本、图像的理解无法从字符串或者图像的底层特征直接获得</a:t>
            </a:r>
            <a:endParaRPr lang="zh-CN" altLang="en-US" dirty="0"/>
          </a:p>
        </p:txBody>
      </p:sp>
      <p:pic>
        <p:nvPicPr>
          <p:cNvPr id="5" name="Picture 4"/>
          <p:cNvPicPr>
            <a:picLocks noChangeAspect="1"/>
          </p:cNvPicPr>
          <p:nvPr/>
        </p:nvPicPr>
        <p:blipFill>
          <a:blip r:embed="rId1" cstate="screen"/>
          <a:stretch>
            <a:fillRect/>
          </a:stretch>
        </p:blipFill>
        <p:spPr>
          <a:xfrm>
            <a:off x="742950" y="2868930"/>
            <a:ext cx="2257425" cy="2885440"/>
          </a:xfrm>
          <a:prstGeom prst="rect">
            <a:avLst/>
          </a:prstGeom>
        </p:spPr>
      </p:pic>
      <p:pic>
        <p:nvPicPr>
          <p:cNvPr id="4" name="图片 3"/>
          <p:cNvPicPr>
            <a:picLocks noChangeAspect="1"/>
          </p:cNvPicPr>
          <p:nvPr/>
        </p:nvPicPr>
        <p:blipFill>
          <a:blip r:embed="rId2"/>
          <a:stretch>
            <a:fillRect/>
          </a:stretch>
        </p:blipFill>
        <p:spPr>
          <a:xfrm>
            <a:off x="3474085" y="2821940"/>
            <a:ext cx="5212715" cy="293243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语义鸿沟：人工智能的挑战之一</a:t>
            </a:r>
            <a:endParaRPr lang="zh-CN" altLang="en-US" dirty="0"/>
          </a:p>
        </p:txBody>
      </p:sp>
      <p:sp>
        <p:nvSpPr>
          <p:cNvPr id="3" name="Content Placeholder 2"/>
          <p:cNvSpPr>
            <a:spLocks noGrp="1"/>
          </p:cNvSpPr>
          <p:nvPr>
            <p:ph sz="quarter" idx="1"/>
          </p:nvPr>
        </p:nvSpPr>
        <p:spPr/>
        <p:txBody>
          <a:bodyPr/>
          <a:lstStyle/>
          <a:p>
            <a:r>
              <a:rPr lang="zh-CN" altLang="en-US"/>
              <a:t>底层特征 </a:t>
            </a:r>
            <a:r>
              <a:rPr lang="en-US" altLang="zh-CN"/>
              <a:t>VS </a:t>
            </a:r>
            <a:r>
              <a:rPr lang="zh-CN" altLang="en-US"/>
              <a:t>高层语义</a:t>
            </a:r>
            <a:endParaRPr lang="en-US" altLang="zh-CN"/>
          </a:p>
          <a:p>
            <a:pPr lvl="1"/>
            <a:r>
              <a:rPr lang="zh-CN" altLang="en-US"/>
              <a:t>人们对文本、图像的理解无法从字符串或者图像的底层特征直接获得</a:t>
            </a:r>
            <a:endParaRPr lang="zh-CN" altLang="en-US" dirty="0"/>
          </a:p>
        </p:txBody>
      </p:sp>
      <p:pic>
        <p:nvPicPr>
          <p:cNvPr id="6" name="Picture 5"/>
          <p:cNvPicPr>
            <a:picLocks noChangeAspect="1"/>
          </p:cNvPicPr>
          <p:nvPr/>
        </p:nvPicPr>
        <p:blipFill>
          <a:blip r:embed="rId1" cstate="screen"/>
          <a:stretch>
            <a:fillRect/>
          </a:stretch>
        </p:blipFill>
        <p:spPr>
          <a:xfrm>
            <a:off x="3125827" y="3246521"/>
            <a:ext cx="2743200" cy="2129866"/>
          </a:xfrm>
          <a:prstGeom prst="rect">
            <a:avLst/>
          </a:prstGeom>
        </p:spPr>
      </p:pic>
      <p:sp>
        <p:nvSpPr>
          <p:cNvPr id="8" name="Rectangle 7"/>
          <p:cNvSpPr/>
          <p:nvPr/>
        </p:nvSpPr>
        <p:spPr>
          <a:xfrm>
            <a:off x="6085839" y="2868809"/>
            <a:ext cx="2743201" cy="2676525"/>
          </a:xfrm>
          <a:prstGeom prst="rect">
            <a:avLst/>
          </a:prstGeom>
        </p:spPr>
        <p:txBody>
          <a:bodyPr wrap="square">
            <a:spAutoFit/>
          </a:bodyPr>
          <a:lstStyle/>
          <a:p>
            <a:pPr algn="dist">
              <a:lnSpc>
                <a:spcPct val="150000"/>
              </a:lnSpc>
            </a:pPr>
            <a:r>
              <a:rPr lang="zh-CN" altLang="en-US" sz="2800" dirty="0">
                <a:latin typeface="华文隶书" panose="02010800040101010101" charset="-122"/>
                <a:ea typeface="华文隶书" panose="02010800040101010101" charset="-122"/>
              </a:rPr>
              <a:t>床前明月光，</a:t>
            </a:r>
            <a:endParaRPr lang="zh-CN" altLang="en-US" sz="2800" dirty="0">
              <a:latin typeface="华文隶书" panose="02010800040101010101" charset="-122"/>
              <a:ea typeface="华文隶书" panose="02010800040101010101" charset="-122"/>
            </a:endParaRPr>
          </a:p>
          <a:p>
            <a:pPr algn="dist">
              <a:lnSpc>
                <a:spcPct val="150000"/>
              </a:lnSpc>
            </a:pPr>
            <a:r>
              <a:rPr lang="zh-CN" altLang="en-US" sz="2800" dirty="0">
                <a:latin typeface="华文隶书" panose="02010800040101010101" charset="-122"/>
                <a:ea typeface="华文隶书" panose="02010800040101010101" charset="-122"/>
              </a:rPr>
              <a:t>疑是地上霜。</a:t>
            </a:r>
            <a:endParaRPr lang="zh-CN" altLang="en-US" sz="2800" dirty="0">
              <a:latin typeface="华文隶书" panose="02010800040101010101" charset="-122"/>
              <a:ea typeface="华文隶书" panose="02010800040101010101" charset="-122"/>
            </a:endParaRPr>
          </a:p>
          <a:p>
            <a:pPr algn="dist">
              <a:lnSpc>
                <a:spcPct val="150000"/>
              </a:lnSpc>
            </a:pPr>
            <a:r>
              <a:rPr lang="zh-CN" altLang="en-US" sz="2800" dirty="0">
                <a:latin typeface="华文隶书" panose="02010800040101010101" charset="-122"/>
                <a:ea typeface="华文隶书" panose="02010800040101010101" charset="-122"/>
              </a:rPr>
              <a:t>举头望明月，</a:t>
            </a:r>
            <a:endParaRPr lang="zh-CN" altLang="en-US" sz="2800" dirty="0">
              <a:latin typeface="华文隶书" panose="02010800040101010101" charset="-122"/>
              <a:ea typeface="华文隶书" panose="02010800040101010101" charset="-122"/>
            </a:endParaRPr>
          </a:p>
          <a:p>
            <a:pPr algn="dist">
              <a:lnSpc>
                <a:spcPct val="150000"/>
              </a:lnSpc>
            </a:pPr>
            <a:r>
              <a:rPr lang="zh-CN" altLang="en-US" sz="2800" dirty="0">
                <a:latin typeface="华文隶书" panose="02010800040101010101" charset="-122"/>
                <a:ea typeface="华文隶书" panose="02010800040101010101" charset="-122"/>
              </a:rPr>
              <a:t>低头思故乡。</a:t>
            </a:r>
            <a:endParaRPr lang="zh-CN" altLang="en-US" sz="2800" dirty="0">
              <a:latin typeface="华文隶书" panose="02010800040101010101" charset="-122"/>
              <a:ea typeface="华文隶书" panose="02010800040101010101" charset="-122"/>
            </a:endParaRPr>
          </a:p>
        </p:txBody>
      </p:sp>
      <p:pic>
        <p:nvPicPr>
          <p:cNvPr id="7" name="Picture 4"/>
          <p:cNvPicPr>
            <a:picLocks noChangeAspect="1"/>
          </p:cNvPicPr>
          <p:nvPr/>
        </p:nvPicPr>
        <p:blipFill>
          <a:blip r:embed="rId2" cstate="screen"/>
          <a:stretch>
            <a:fillRect/>
          </a:stretch>
        </p:blipFill>
        <p:spPr>
          <a:xfrm>
            <a:off x="742950" y="2868930"/>
            <a:ext cx="2257425" cy="2885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表示学习</a:t>
            </a:r>
            <a:endParaRPr lang="zh-CN" altLang="en-US" dirty="0"/>
          </a:p>
        </p:txBody>
      </p:sp>
      <p:sp>
        <p:nvSpPr>
          <p:cNvPr id="3" name="Content Placeholder 2"/>
          <p:cNvSpPr>
            <a:spLocks noGrp="1"/>
          </p:cNvSpPr>
          <p:nvPr>
            <p:ph sz="quarter" idx="1"/>
          </p:nvPr>
        </p:nvSpPr>
        <p:spPr/>
        <p:txBody>
          <a:bodyPr/>
          <a:lstStyle/>
          <a:p>
            <a:r>
              <a:rPr lang="zh-CN" altLang="en-US"/>
              <a:t>数据表示是机器学习的核心问题。</a:t>
            </a:r>
            <a:endParaRPr lang="en-US" altLang="zh-CN"/>
          </a:p>
          <a:p>
            <a:pPr lvl="1"/>
            <a:r>
              <a:rPr lang="zh-CN" altLang="en-US"/>
              <a:t>特征工程：需要借助人类智能</a:t>
            </a:r>
            <a:endParaRPr lang="en-US" altLang="zh-CN"/>
          </a:p>
          <a:p>
            <a:endParaRPr lang="en-US" altLang="zh-CN"/>
          </a:p>
          <a:p>
            <a:endParaRPr lang="en-US" altLang="zh-CN"/>
          </a:p>
          <a:p>
            <a:endParaRPr lang="en-US" altLang="zh-CN"/>
          </a:p>
          <a:p>
            <a:endParaRPr lang="en-US" altLang="zh-CN"/>
          </a:p>
          <a:p>
            <a:endParaRPr lang="en-US" altLang="zh-CN"/>
          </a:p>
          <a:p>
            <a:r>
              <a:rPr lang="zh-CN" altLang="en-US"/>
              <a:t>表示学习</a:t>
            </a:r>
            <a:endParaRPr lang="en-US" altLang="zh-CN"/>
          </a:p>
          <a:p>
            <a:pPr lvl="1"/>
            <a:r>
              <a:rPr lang="zh-CN" altLang="en-US"/>
              <a:t>如何自动从数据中学习好的表示</a:t>
            </a:r>
            <a:endParaRPr lang="zh-CN" altLang="en-US"/>
          </a:p>
          <a:p>
            <a:pPr lvl="0"/>
            <a:r>
              <a:rPr lang="zh-CN" altLang="en-US"/>
              <a:t>难点</a:t>
            </a:r>
            <a:endParaRPr lang="en-US" altLang="zh-CN"/>
          </a:p>
          <a:p>
            <a:pPr lvl="1"/>
            <a:r>
              <a:rPr lang="zh-CN" altLang="en-US"/>
              <a:t>没有明确的目标</a:t>
            </a:r>
            <a:endParaRPr lang="en-US" altLang="zh-CN" dirty="0"/>
          </a:p>
        </p:txBody>
      </p:sp>
      <p:sp>
        <p:nvSpPr>
          <p:cNvPr id="6" name="Rectangle 5"/>
          <p:cNvSpPr/>
          <p:nvPr/>
        </p:nvSpPr>
        <p:spPr>
          <a:xfrm>
            <a:off x="2514600" y="226993"/>
            <a:ext cx="5181600" cy="953135"/>
          </a:xfrm>
          <a:prstGeom prst="rect">
            <a:avLst/>
          </a:prstGeom>
        </p:spPr>
        <p:txBody>
          <a:bodyPr wrap="square">
            <a:spAutoFit/>
          </a:bodyPr>
          <a:lstStyle/>
          <a:p>
            <a:r>
              <a:rPr lang="en-US" altLang="zh-CN" sz="1400" dirty="0" err="1">
                <a:solidFill>
                  <a:schemeClr val="bg1">
                    <a:lumMod val="50000"/>
                  </a:schemeClr>
                </a:solidFill>
              </a:rPr>
              <a:t>Bengio</a:t>
            </a:r>
            <a:r>
              <a:rPr lang="en-US" altLang="zh-CN" sz="1400" dirty="0">
                <a:solidFill>
                  <a:schemeClr val="bg1">
                    <a:lumMod val="50000"/>
                  </a:schemeClr>
                </a:solidFill>
              </a:rPr>
              <a:t>, </a:t>
            </a:r>
            <a:r>
              <a:rPr lang="en-US" altLang="zh-CN" sz="1400" dirty="0" err="1">
                <a:solidFill>
                  <a:schemeClr val="bg1">
                    <a:lumMod val="50000"/>
                  </a:schemeClr>
                </a:solidFill>
              </a:rPr>
              <a:t>Yoshua</a:t>
            </a:r>
            <a:r>
              <a:rPr lang="en-US" altLang="zh-CN" sz="1400" dirty="0">
                <a:solidFill>
                  <a:schemeClr val="bg1">
                    <a:lumMod val="50000"/>
                  </a:schemeClr>
                </a:solidFill>
              </a:rPr>
              <a:t>, Aaron </a:t>
            </a:r>
            <a:r>
              <a:rPr lang="en-US" altLang="zh-CN" sz="1400" dirty="0" err="1">
                <a:solidFill>
                  <a:schemeClr val="bg1">
                    <a:lumMod val="50000"/>
                  </a:schemeClr>
                </a:solidFill>
              </a:rPr>
              <a:t>Courville</a:t>
            </a:r>
            <a:r>
              <a:rPr lang="en-US" altLang="zh-CN" sz="1400" dirty="0">
                <a:solidFill>
                  <a:schemeClr val="bg1">
                    <a:lumMod val="50000"/>
                  </a:schemeClr>
                </a:solidFill>
              </a:rPr>
              <a:t>, and Pascal Vincent. "Representation learning: A review and new perspectives." IEEE transactions on pattern analysis and machine intelligence 35.8 (2013): 1798-1828.</a:t>
            </a:r>
            <a:endParaRPr lang="zh-CN" altLang="en-US" sz="1400" dirty="0">
              <a:solidFill>
                <a:schemeClr val="bg1">
                  <a:lumMod val="50000"/>
                </a:schemeClr>
              </a:solidFill>
            </a:endParaRPr>
          </a:p>
        </p:txBody>
      </p:sp>
      <p:pic>
        <p:nvPicPr>
          <p:cNvPr id="4" name="图片 3"/>
          <p:cNvPicPr>
            <a:picLocks noChangeAspect="1"/>
          </p:cNvPicPr>
          <p:nvPr/>
        </p:nvPicPr>
        <p:blipFill>
          <a:blip r:embed="rId1"/>
          <a:stretch>
            <a:fillRect/>
          </a:stretch>
        </p:blipFill>
        <p:spPr>
          <a:xfrm>
            <a:off x="5665470" y="4733925"/>
            <a:ext cx="3021330" cy="1450340"/>
          </a:xfrm>
          <a:prstGeom prst="rect">
            <a:avLst/>
          </a:prstGeom>
        </p:spPr>
      </p:pic>
      <p:pic>
        <p:nvPicPr>
          <p:cNvPr id="5" name="图片 4"/>
          <p:cNvPicPr>
            <a:picLocks noChangeAspect="1"/>
          </p:cNvPicPr>
          <p:nvPr/>
        </p:nvPicPr>
        <p:blipFill>
          <a:blip r:embed="rId2"/>
          <a:srcRect t="5304" b="14428"/>
          <a:stretch>
            <a:fillRect/>
          </a:stretch>
        </p:blipFill>
        <p:spPr>
          <a:xfrm>
            <a:off x="1255395" y="2188210"/>
            <a:ext cx="6633210" cy="2287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表示学习</a:t>
            </a:r>
            <a:endParaRPr lang="zh-CN" altLang="en-US" dirty="0"/>
          </a:p>
        </p:txBody>
      </p:sp>
      <p:pic>
        <p:nvPicPr>
          <p:cNvPr id="7" name="图片 6"/>
          <p:cNvPicPr>
            <a:picLocks noChangeAspect="1"/>
          </p:cNvPicPr>
          <p:nvPr/>
        </p:nvPicPr>
        <p:blipFill>
          <a:blip r:embed="rId1"/>
          <a:stretch>
            <a:fillRect/>
          </a:stretch>
        </p:blipFill>
        <p:spPr>
          <a:xfrm>
            <a:off x="563245" y="1281430"/>
            <a:ext cx="8016875" cy="499364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什么是好的数据表示？</a:t>
            </a:r>
            <a:endParaRPr lang="zh-CN" altLang="en-US" dirty="0"/>
          </a:p>
        </p:txBody>
      </p:sp>
      <p:sp>
        <p:nvSpPr>
          <p:cNvPr id="3" name="Content Placeholder 2"/>
          <p:cNvSpPr>
            <a:spLocks noGrp="1"/>
          </p:cNvSpPr>
          <p:nvPr>
            <p:ph sz="quarter" idx="1"/>
          </p:nvPr>
        </p:nvSpPr>
        <p:spPr/>
        <p:txBody>
          <a:bodyPr/>
          <a:lstStyle/>
          <a:p>
            <a:r>
              <a:rPr lang="zh-CN" altLang="en-US" dirty="0"/>
              <a:t>“好的表示”是一个非常主观的概念，没有一个明确的标准。</a:t>
            </a:r>
            <a:endParaRPr lang="en-US" altLang="zh-CN" dirty="0"/>
          </a:p>
          <a:p>
            <a:endParaRPr lang="en-US" altLang="zh-CN" dirty="0"/>
          </a:p>
          <a:p>
            <a:r>
              <a:rPr lang="zh-CN" altLang="en-US" dirty="0"/>
              <a:t>但一般而言，一个好的表示具有以下几个优点：</a:t>
            </a:r>
            <a:endParaRPr lang="zh-CN" altLang="en-US" dirty="0"/>
          </a:p>
          <a:p>
            <a:pPr lvl="1"/>
            <a:r>
              <a:rPr lang="zh-CN" altLang="en-US" dirty="0"/>
              <a:t>应该具有很强的表示能力。</a:t>
            </a:r>
            <a:endParaRPr lang="zh-CN" altLang="en-US" dirty="0"/>
          </a:p>
          <a:p>
            <a:pPr lvl="1"/>
            <a:r>
              <a:rPr lang="zh-CN" altLang="en-US" dirty="0"/>
              <a:t>应该使后续的学习任务变得简单。</a:t>
            </a:r>
            <a:endParaRPr lang="zh-CN" altLang="en-US" dirty="0"/>
          </a:p>
          <a:p>
            <a:pPr lvl="1"/>
            <a:r>
              <a:rPr lang="zh-CN" altLang="en-US" dirty="0"/>
              <a:t>应该具有一般性，是任务或领域独立的。</a:t>
            </a:r>
            <a:endParaRPr lang="en-US" altLang="zh-CN" dirty="0"/>
          </a:p>
          <a:p>
            <a:endParaRPr lang="en-US" altLang="zh-CN" dirty="0"/>
          </a:p>
          <a:p>
            <a:pPr lvl="1"/>
            <a:endParaRPr lang="en-US" altLang="zh-CN" dirty="0"/>
          </a:p>
          <a:p>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语义表示</a:t>
            </a:r>
            <a:endParaRPr lang="zh-CN" altLang="en-US" dirty="0"/>
          </a:p>
        </p:txBody>
      </p:sp>
      <p:sp>
        <p:nvSpPr>
          <p:cNvPr id="4" name="内容占位符 3"/>
          <p:cNvSpPr>
            <a:spLocks noGrp="1"/>
          </p:cNvSpPr>
          <p:nvPr>
            <p:ph sz="quarter" idx="1"/>
          </p:nvPr>
        </p:nvSpPr>
        <p:spPr/>
        <p:txBody>
          <a:bodyPr/>
          <a:lstStyle/>
          <a:p>
            <a:r>
              <a:rPr lang="zh-CN" altLang="en-US" dirty="0"/>
              <a:t>如何在计算机中表示</a:t>
            </a:r>
            <a:r>
              <a:rPr lang="zh-CN" altLang="en-US" dirty="0">
                <a:solidFill>
                  <a:srgbClr val="FF0000"/>
                </a:solidFill>
              </a:rPr>
              <a:t>语义</a:t>
            </a:r>
            <a:r>
              <a:rPr lang="zh-CN" altLang="en-US" dirty="0"/>
              <a:t>？</a:t>
            </a:r>
            <a:endParaRPr lang="en-US" altLang="zh-CN" dirty="0"/>
          </a:p>
          <a:p>
            <a:pPr lvl="1"/>
            <a:endParaRPr lang="zh-CN" altLang="en-US" dirty="0"/>
          </a:p>
        </p:txBody>
      </p:sp>
      <p:sp>
        <p:nvSpPr>
          <p:cNvPr id="5" name="圆角矩形 4"/>
          <p:cNvSpPr/>
          <p:nvPr/>
        </p:nvSpPr>
        <p:spPr>
          <a:xfrm>
            <a:off x="2549709" y="1937241"/>
            <a:ext cx="329834" cy="388254"/>
          </a:xfrm>
          <a:prstGeom prst="roundRect">
            <a:avLst/>
          </a:prstGeom>
        </p:spPr>
        <p:txBody>
          <a:bodyPr wrap="none" rtlCol="0" anchor="ctr">
            <a:spAutoFit/>
          </a:bodyPr>
          <a:lstStyle/>
          <a:p>
            <a:pPr algn="ctr"/>
            <a:endParaRPr lang="zh-CN" altLang="en-US" dirty="0"/>
          </a:p>
        </p:txBody>
      </p:sp>
      <p:sp>
        <p:nvSpPr>
          <p:cNvPr id="7" name="矩形 6"/>
          <p:cNvSpPr/>
          <p:nvPr/>
        </p:nvSpPr>
        <p:spPr>
          <a:xfrm>
            <a:off x="1295400" y="1929609"/>
            <a:ext cx="1828800" cy="553085"/>
          </a:xfrm>
          <a:prstGeom prst="rect">
            <a:avLst/>
          </a:prstGeom>
          <a:solidFill>
            <a:srgbClr val="C00000"/>
          </a:solidFill>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3000" dirty="0"/>
              <a:t>符号表示</a:t>
            </a:r>
            <a:endParaRPr lang="zh-CN" altLang="en-US" sz="3000" dirty="0"/>
          </a:p>
        </p:txBody>
      </p:sp>
      <p:sp>
        <p:nvSpPr>
          <p:cNvPr id="8" name="矩形 7"/>
          <p:cNvSpPr/>
          <p:nvPr/>
        </p:nvSpPr>
        <p:spPr>
          <a:xfrm>
            <a:off x="4800600" y="1905000"/>
            <a:ext cx="2571750" cy="553085"/>
          </a:xfrm>
          <a:prstGeom prst="rect">
            <a:avLst/>
          </a:prstGeom>
          <a:solidFill>
            <a:srgbClr val="C00000"/>
          </a:solidFill>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3000" dirty="0"/>
              <a:t>分布式表示</a:t>
            </a:r>
            <a:endParaRPr lang="zh-CN" altLang="en-US" sz="3000" dirty="0"/>
          </a:p>
        </p:txBody>
      </p:sp>
      <p:sp>
        <p:nvSpPr>
          <p:cNvPr id="10" name="右箭头 9"/>
          <p:cNvSpPr/>
          <p:nvPr/>
        </p:nvSpPr>
        <p:spPr>
          <a:xfrm>
            <a:off x="3829051" y="1869443"/>
            <a:ext cx="742949" cy="735130"/>
          </a:xfrm>
          <a:prstGeom prst="rightArrow">
            <a:avLst/>
          </a:prstGeom>
          <a:ln>
            <a:solidFill>
              <a:srgbClr val="C00000"/>
            </a:solidFill>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zh-CN" altLang="en-US" dirty="0"/>
          </a:p>
        </p:txBody>
      </p:sp>
      <p:sp>
        <p:nvSpPr>
          <p:cNvPr id="6" name="矩形 5"/>
          <p:cNvSpPr/>
          <p:nvPr/>
        </p:nvSpPr>
        <p:spPr>
          <a:xfrm>
            <a:off x="1485900" y="2664086"/>
            <a:ext cx="1447800" cy="645160"/>
          </a:xfrm>
          <a:prstGeom prst="rect">
            <a:avLst/>
          </a:prstGeom>
        </p:spPr>
        <p:txBody>
          <a:bodyPr wrap="square">
            <a:spAutoFit/>
          </a:bodyPr>
          <a:lstStyle/>
          <a:p>
            <a:pPr algn="ctr"/>
            <a:r>
              <a:rPr lang="zh-CN" altLang="en-US" dirty="0"/>
              <a:t>知识库</a:t>
            </a:r>
            <a:endParaRPr lang="zh-CN" altLang="en-US" dirty="0"/>
          </a:p>
          <a:p>
            <a:pPr algn="ctr"/>
            <a:r>
              <a:rPr lang="zh-CN" altLang="en-US" dirty="0"/>
              <a:t>规则</a:t>
            </a:r>
            <a:endParaRPr lang="zh-CN" altLang="en-US" dirty="0"/>
          </a:p>
        </p:txBody>
      </p:sp>
      <p:pic>
        <p:nvPicPr>
          <p:cNvPr id="11" name="图片 10" descr="屏幕剪辑"/>
          <p:cNvPicPr>
            <a:picLocks noChangeAspect="1"/>
          </p:cNvPicPr>
          <p:nvPr/>
        </p:nvPicPr>
        <p:blipFill>
          <a:blip r:embed="rId1" cstate="hqprint"/>
          <a:stretch>
            <a:fillRect/>
          </a:stretch>
        </p:blipFill>
        <p:spPr>
          <a:xfrm>
            <a:off x="2065478" y="3682077"/>
            <a:ext cx="2469783" cy="2483047"/>
          </a:xfrm>
          <a:prstGeom prst="rect">
            <a:avLst/>
          </a:prstGeom>
        </p:spPr>
      </p:pic>
      <p:sp>
        <p:nvSpPr>
          <p:cNvPr id="12" name="矩形 11"/>
          <p:cNvSpPr/>
          <p:nvPr/>
        </p:nvSpPr>
        <p:spPr>
          <a:xfrm>
            <a:off x="1240677" y="5598684"/>
            <a:ext cx="1097280" cy="368300"/>
          </a:xfrm>
          <a:prstGeom prst="rect">
            <a:avLst/>
          </a:prstGeom>
        </p:spPr>
        <p:txBody>
          <a:bodyPr wrap="none">
            <a:spAutoFit/>
          </a:bodyPr>
          <a:lstStyle/>
          <a:p>
            <a:r>
              <a:rPr lang="zh-CN" altLang="en-US" dirty="0"/>
              <a:t>局部表示</a:t>
            </a:r>
            <a:endParaRPr lang="zh-CN" altLang="en-US" dirty="0"/>
          </a:p>
        </p:txBody>
      </p:sp>
      <p:sp>
        <p:nvSpPr>
          <p:cNvPr id="13" name="矩形 12"/>
          <p:cNvSpPr/>
          <p:nvPr/>
        </p:nvSpPr>
        <p:spPr>
          <a:xfrm>
            <a:off x="4493731" y="3472802"/>
            <a:ext cx="3154680" cy="368300"/>
          </a:xfrm>
          <a:prstGeom prst="rect">
            <a:avLst/>
          </a:prstGeom>
        </p:spPr>
        <p:txBody>
          <a:bodyPr wrap="none">
            <a:spAutoFit/>
          </a:bodyPr>
          <a:lstStyle/>
          <a:p>
            <a:r>
              <a:rPr lang="zh-CN" altLang="en-US" dirty="0"/>
              <a:t>嵌入：压缩、低维、稠密向量</a:t>
            </a:r>
            <a:endParaRPr lang="zh-CN" altLang="en-US" dirty="0"/>
          </a:p>
        </p:txBody>
      </p:sp>
      <p:sp>
        <p:nvSpPr>
          <p:cNvPr id="14" name="矩形 13"/>
          <p:cNvSpPr/>
          <p:nvPr/>
        </p:nvSpPr>
        <p:spPr>
          <a:xfrm>
            <a:off x="589921" y="5328285"/>
            <a:ext cx="2314488" cy="368300"/>
          </a:xfrm>
          <a:prstGeom prst="rect">
            <a:avLst/>
          </a:prstGeom>
        </p:spPr>
        <p:txBody>
          <a:bodyPr wrap="square">
            <a:spAutoFit/>
          </a:bodyPr>
          <a:lstStyle/>
          <a:p>
            <a:pPr lvl="1"/>
            <a:r>
              <a:rPr lang="en-US" altLang="zh-CN" dirty="0"/>
              <a:t>One-Hot</a:t>
            </a:r>
            <a:r>
              <a:rPr lang="zh-CN" altLang="en-US" dirty="0"/>
              <a:t>向量</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8" grpId="0" bldLvl="0" animBg="1"/>
      <p:bldP spid="10" grpId="0" bldLvl="0" animBg="1"/>
      <p:bldP spid="6" grpId="0"/>
      <p:bldP spid="12" grpId="0"/>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表示形式</a:t>
            </a:r>
            <a:endParaRPr lang="zh-CN" altLang="en-US" dirty="0"/>
          </a:p>
        </p:txBody>
      </p:sp>
      <p:sp>
        <p:nvSpPr>
          <p:cNvPr id="3" name="Content Placeholder 2"/>
          <p:cNvSpPr>
            <a:spLocks noGrp="1"/>
          </p:cNvSpPr>
          <p:nvPr>
            <p:ph sz="quarter" idx="1"/>
          </p:nvPr>
        </p:nvSpPr>
        <p:spPr/>
        <p:txBody>
          <a:bodyPr/>
          <a:lstStyle/>
          <a:p>
            <a:r>
              <a:rPr lang="zh-CN" altLang="en-US" dirty="0"/>
              <a:t>符号表示</a:t>
            </a:r>
            <a:endParaRPr lang="zh-CN" altLang="en-US" dirty="0"/>
          </a:p>
          <a:p>
            <a:pPr lvl="1"/>
            <a:r>
              <a:rPr lang="zh-CN" altLang="en-US" dirty="0"/>
              <a:t>离散表示、局部表示</a:t>
            </a:r>
            <a:endParaRPr lang="en-US" altLang="zh-CN" dirty="0"/>
          </a:p>
          <a:p>
            <a:pPr lvl="1"/>
            <a:r>
              <a:rPr lang="en-US" altLang="zh-CN" dirty="0"/>
              <a:t>One-Hot</a:t>
            </a:r>
            <a:r>
              <a:rPr lang="zh-CN" altLang="en-US" dirty="0"/>
              <a:t>向量</a:t>
            </a:r>
            <a:endParaRPr lang="en-US" altLang="zh-CN" dirty="0"/>
          </a:p>
          <a:p>
            <a:endParaRPr lang="en-US" altLang="zh-CN" sz="3200" dirty="0"/>
          </a:p>
          <a:p>
            <a:endParaRPr lang="en-US" altLang="zh-CN" dirty="0"/>
          </a:p>
          <a:p>
            <a:r>
              <a:rPr lang="zh-CN" altLang="en-US" dirty="0"/>
              <a:t>分布式</a:t>
            </a:r>
            <a:r>
              <a:rPr lang="en-US" altLang="zh-CN" dirty="0"/>
              <a:t>(</a:t>
            </a:r>
            <a:r>
              <a:rPr lang="en-US" altLang="zh-CN" kern="100" dirty="0">
                <a:ea typeface="宋体" panose="02010600030101010101" pitchFamily="2" charset="-122"/>
                <a:cs typeface="宋体" panose="02010600030101010101" pitchFamily="2" charset="-122"/>
              </a:rPr>
              <a:t>distributed)</a:t>
            </a:r>
            <a:r>
              <a:rPr lang="zh-CN" altLang="en-US" dirty="0"/>
              <a:t>表示</a:t>
            </a:r>
            <a:endParaRPr lang="en-US" altLang="zh-CN" dirty="0"/>
          </a:p>
          <a:p>
            <a:pPr lvl="1"/>
            <a:r>
              <a:rPr lang="zh-CN" altLang="en-US" dirty="0"/>
              <a:t>压缩、低维、稠密向量</a:t>
            </a:r>
            <a:endParaRPr lang="en-US" altLang="zh-CN" dirty="0"/>
          </a:p>
          <a:p>
            <a:pPr lvl="1"/>
            <a:r>
              <a:rPr lang="zh-CN" altLang="en-US" sz="2400" dirty="0"/>
              <a:t>用</a:t>
            </a:r>
            <a:r>
              <a:rPr lang="en-US" altLang="zh-CN" sz="2400" dirty="0"/>
              <a:t>O(N)</a:t>
            </a:r>
            <a:r>
              <a:rPr lang="zh-CN" altLang="en-US" sz="2400" dirty="0"/>
              <a:t>个参数表示</a:t>
            </a:r>
            <a:r>
              <a:rPr lang="en-US" altLang="zh-CN" sz="2400" dirty="0"/>
              <a:t> O(2</a:t>
            </a:r>
            <a:r>
              <a:rPr lang="en-US" altLang="zh-CN" sz="2400" baseline="30000" dirty="0"/>
              <a:t>k</a:t>
            </a:r>
            <a:r>
              <a:rPr lang="en-US" altLang="zh-CN" sz="2400" dirty="0"/>
              <a:t>)</a:t>
            </a:r>
            <a:r>
              <a:rPr lang="zh-CN" altLang="en-US" sz="2400" dirty="0"/>
              <a:t>区间</a:t>
            </a:r>
            <a:endParaRPr lang="en-US" altLang="zh-CN" sz="2400" dirty="0"/>
          </a:p>
          <a:p>
            <a:pPr lvl="2"/>
            <a:r>
              <a:rPr lang="en-US" altLang="zh-CN" sz="2000" dirty="0"/>
              <a:t>k</a:t>
            </a:r>
            <a:r>
              <a:rPr lang="zh-CN" altLang="en-US" sz="2000" dirty="0"/>
              <a:t>为非</a:t>
            </a:r>
            <a:r>
              <a:rPr lang="en-US" altLang="zh-CN" sz="2000" dirty="0"/>
              <a:t>0</a:t>
            </a:r>
            <a:r>
              <a:rPr lang="zh-CN" altLang="en-US" sz="2000" dirty="0"/>
              <a:t>参数，</a:t>
            </a:r>
            <a:r>
              <a:rPr lang="en-US" altLang="zh-CN" sz="2000" dirty="0"/>
              <a:t>k&lt;N</a:t>
            </a:r>
            <a:endParaRPr lang="en-US" altLang="zh-CN" sz="2000" dirty="0"/>
          </a:p>
        </p:txBody>
      </p:sp>
      <p:graphicFrame>
        <p:nvGraphicFramePr>
          <p:cNvPr id="4" name="Table 3"/>
          <p:cNvGraphicFramePr>
            <a:graphicFrameLocks noGrp="1"/>
          </p:cNvGraphicFramePr>
          <p:nvPr/>
        </p:nvGraphicFramePr>
        <p:xfrm>
          <a:off x="4419600" y="1295400"/>
          <a:ext cx="4648200" cy="2034604"/>
        </p:xfrm>
        <a:graphic>
          <a:graphicData uri="http://schemas.openxmlformats.org/drawingml/2006/table">
            <a:tbl>
              <a:tblPr firstRow="1" firstCol="1" bandRow="1">
                <a:tableStyleId>{5C22544A-7EE6-4342-B048-85BDC9FD1C3A}</a:tableStyleId>
              </a:tblPr>
              <a:tblGrid>
                <a:gridCol w="451023"/>
                <a:gridCol w="1991252"/>
                <a:gridCol w="2205925"/>
              </a:tblGrid>
              <a:tr h="0">
                <a:tc>
                  <a:txBody>
                    <a:bodyPr/>
                    <a:lstStyle/>
                    <a:p>
                      <a:pPr algn="ctr">
                        <a:lnSpc>
                          <a:spcPct val="115000"/>
                        </a:lnSpc>
                        <a:spcAft>
                          <a:spcPts val="0"/>
                        </a:spcAft>
                      </a:pPr>
                      <a:r>
                        <a:rPr lang="en-US" sz="2000" kern="100" dirty="0">
                          <a:effectLst/>
                        </a:rPr>
                        <a:t> </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离散表示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连续表示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426720">
                <a:tc>
                  <a:txBody>
                    <a:bodyPr/>
                    <a:lstStyle/>
                    <a:p>
                      <a:pPr algn="ctr">
                        <a:lnSpc>
                          <a:spcPct val="115000"/>
                        </a:lnSpc>
                        <a:spcAft>
                          <a:spcPts val="0"/>
                        </a:spcAft>
                      </a:pPr>
                      <a:r>
                        <a:rPr lang="en-US" sz="2000" kern="100" dirty="0">
                          <a:effectLst/>
                        </a:rPr>
                        <a:t>A</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[1 0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[0.25 0.5]</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426720">
                <a:tc>
                  <a:txBody>
                    <a:bodyPr/>
                    <a:lstStyle/>
                    <a:p>
                      <a:pPr algn="ctr">
                        <a:lnSpc>
                          <a:spcPct val="115000"/>
                        </a:lnSpc>
                        <a:spcAft>
                          <a:spcPts val="0"/>
                        </a:spcAft>
                      </a:pPr>
                      <a:r>
                        <a:rPr lang="en-US" sz="2000" kern="100" dirty="0">
                          <a:effectLst/>
                        </a:rPr>
                        <a:t>B</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1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a:effectLst/>
                        </a:rPr>
                        <a:t>[0.2 0.9]</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426720">
                <a:tc>
                  <a:txBody>
                    <a:bodyPr/>
                    <a:lstStyle/>
                    <a:p>
                      <a:pPr algn="ctr">
                        <a:lnSpc>
                          <a:spcPct val="115000"/>
                        </a:lnSpc>
                        <a:spcAft>
                          <a:spcPts val="0"/>
                        </a:spcAft>
                      </a:pPr>
                      <a:r>
                        <a:rPr lang="en-US" sz="2000" kern="100">
                          <a:effectLst/>
                        </a:rPr>
                        <a:t>C</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1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[0.8 0.2]</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426720">
                <a:tc>
                  <a:txBody>
                    <a:bodyPr/>
                    <a:lstStyle/>
                    <a:p>
                      <a:pPr algn="ctr">
                        <a:lnSpc>
                          <a:spcPct val="115000"/>
                        </a:lnSpc>
                        <a:spcAft>
                          <a:spcPts val="0"/>
                        </a:spcAft>
                      </a:pPr>
                      <a:r>
                        <a:rPr lang="en-US" sz="2000" kern="100">
                          <a:effectLst/>
                        </a:rPr>
                        <a:t>D</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0 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[0.9 0.1]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bl>
          </a:graphicData>
        </a:graphic>
      </p:graphicFrame>
      <p:pic>
        <p:nvPicPr>
          <p:cNvPr id="1026" name="Picture 2" descr="http://pic.fxxz.com/up/2010-11/2010111715502219310.jpg"/>
          <p:cNvPicPr>
            <a:picLocks noChangeAspect="1" noChangeArrowheads="1"/>
          </p:cNvPicPr>
          <p:nvPr/>
        </p:nvPicPr>
        <p:blipFill>
          <a:blip r:embed="rId1" cstate="screen"/>
          <a:srcRect/>
          <a:stretch>
            <a:fillRect/>
          </a:stretch>
        </p:blipFill>
        <p:spPr bwMode="auto">
          <a:xfrm>
            <a:off x="5867400" y="3715558"/>
            <a:ext cx="2127654" cy="21161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846214" y="5895847"/>
            <a:ext cx="1783080" cy="368300"/>
          </a:xfrm>
          <a:prstGeom prst="rect">
            <a:avLst/>
          </a:prstGeom>
        </p:spPr>
        <p:txBody>
          <a:bodyPr wrap="none">
            <a:spAutoFit/>
          </a:bodyPr>
          <a:lstStyle/>
          <a:p>
            <a:pPr lvl="1" algn="ctr"/>
            <a:r>
              <a:rPr lang="zh-CN" altLang="en-US" dirty="0"/>
              <a:t>分布式表示</a:t>
            </a:r>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一个生活中的例子：颜色</a:t>
            </a:r>
            <a:endParaRPr lang="zh-CN" altLang="en-US" dirty="0"/>
          </a:p>
        </p:txBody>
      </p:sp>
      <p:pic>
        <p:nvPicPr>
          <p:cNvPr id="1026" name="Picture 2" descr="“rgb”的图片搜索结果"/>
          <p:cNvPicPr>
            <a:picLocks noChangeAspect="1" noChangeArrowheads="1"/>
          </p:cNvPicPr>
          <p:nvPr/>
        </p:nvPicPr>
        <p:blipFill>
          <a:blip r:embed="rId1"/>
          <a:srcRect/>
          <a:stretch>
            <a:fillRect/>
          </a:stretch>
        </p:blipFill>
        <p:spPr bwMode="auto">
          <a:xfrm>
            <a:off x="6426200" y="3836670"/>
            <a:ext cx="2471103" cy="213808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 y="1555750"/>
            <a:ext cx="6661785" cy="30968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一个生活中的例子：图像分割</a:t>
            </a:r>
            <a:endParaRPr lang="en-US" altLang="zh-CN" dirty="0"/>
          </a:p>
        </p:txBody>
      </p:sp>
      <p:pic>
        <p:nvPicPr>
          <p:cNvPr id="6" name="图片 5"/>
          <p:cNvPicPr>
            <a:picLocks noChangeAspect="1"/>
          </p:cNvPicPr>
          <p:nvPr/>
        </p:nvPicPr>
        <p:blipFill>
          <a:blip r:embed="rId1"/>
          <a:srcRect b="20010"/>
          <a:stretch>
            <a:fillRect/>
          </a:stretch>
        </p:blipFill>
        <p:spPr>
          <a:xfrm>
            <a:off x="779145" y="4007485"/>
            <a:ext cx="7730490" cy="2084070"/>
          </a:xfrm>
          <a:prstGeom prst="rect">
            <a:avLst/>
          </a:prstGeom>
        </p:spPr>
      </p:pic>
      <p:pic>
        <p:nvPicPr>
          <p:cNvPr id="8" name="图片 7"/>
          <p:cNvPicPr>
            <a:picLocks noChangeAspect="1"/>
          </p:cNvPicPr>
          <p:nvPr/>
        </p:nvPicPr>
        <p:blipFill>
          <a:blip r:embed="rId2"/>
          <a:srcRect t="4081" b="38099"/>
          <a:stretch>
            <a:fillRect/>
          </a:stretch>
        </p:blipFill>
        <p:spPr>
          <a:xfrm>
            <a:off x="750570" y="1289050"/>
            <a:ext cx="7787640" cy="25730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关于本课程</a:t>
            </a:r>
            <a:endParaRPr lang="zh-CN" altLang="en-US" dirty="0"/>
          </a:p>
        </p:txBody>
      </p:sp>
      <p:sp>
        <p:nvSpPr>
          <p:cNvPr id="5" name="内容占位符 4"/>
          <p:cNvSpPr>
            <a:spLocks noGrp="1"/>
          </p:cNvSpPr>
          <p:nvPr>
            <p:ph sz="quarter" idx="1"/>
          </p:nvPr>
        </p:nvSpPr>
        <p:spPr/>
        <p:txBody>
          <a:bodyPr/>
          <a:lstStyle/>
          <a:p>
            <a:r>
              <a:rPr lang="zh-CN" altLang="en-US" sz="2800" dirty="0"/>
              <a:t>人工智能的一个子领域</a:t>
            </a:r>
            <a:endParaRPr lang="en-US" altLang="zh-CN" sz="2800" dirty="0"/>
          </a:p>
          <a:p>
            <a:pPr lvl="1"/>
            <a:r>
              <a:rPr lang="zh-CN" altLang="en-US" sz="2000" dirty="0"/>
              <a:t>神经网络：一种以（人工）神经元为基本单元的模型</a:t>
            </a:r>
            <a:endParaRPr lang="en-US" altLang="zh-CN" sz="2000" dirty="0"/>
          </a:p>
          <a:p>
            <a:pPr lvl="1"/>
            <a:r>
              <a:rPr lang="zh-CN" altLang="en-US" sz="2000" dirty="0"/>
              <a:t>深度学习：一类机器学习问题，主要解决</a:t>
            </a:r>
            <a:r>
              <a:rPr lang="zh-CN" altLang="en-US" sz="2000" dirty="0">
                <a:solidFill>
                  <a:srgbClr val="FF0000"/>
                </a:solidFill>
              </a:rPr>
              <a:t>贡献度分配问题</a:t>
            </a:r>
            <a:r>
              <a:rPr lang="zh-CN" altLang="en-US" sz="2000" dirty="0">
                <a:solidFill>
                  <a:schemeClr val="tx1"/>
                </a:solidFill>
              </a:rPr>
              <a:t>。</a:t>
            </a:r>
            <a:endParaRPr lang="zh-CN" altLang="en-US" dirty="0">
              <a:solidFill>
                <a:srgbClr val="FF0000"/>
              </a:solidFill>
            </a:endParaRPr>
          </a:p>
        </p:txBody>
      </p:sp>
      <p:pic>
        <p:nvPicPr>
          <p:cNvPr id="4" name="图片 3" descr="1297f7f8d5a3450522543169e2fc98ba"/>
          <p:cNvPicPr>
            <a:picLocks noChangeAspect="1"/>
          </p:cNvPicPr>
          <p:nvPr/>
        </p:nvPicPr>
        <p:blipFill>
          <a:blip r:embed="rId1"/>
          <a:srcRect b="17826"/>
          <a:stretch>
            <a:fillRect/>
          </a:stretch>
        </p:blipFill>
        <p:spPr>
          <a:xfrm>
            <a:off x="771525" y="2573020"/>
            <a:ext cx="7601585" cy="37801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一个生活中的例子：图像分割</a:t>
            </a:r>
            <a:endParaRPr lang="en-US" altLang="zh-CN" dirty="0"/>
          </a:p>
        </p:txBody>
      </p:sp>
      <p:pic>
        <p:nvPicPr>
          <p:cNvPr id="5" name="图片 4"/>
          <p:cNvPicPr>
            <a:picLocks noChangeAspect="1"/>
          </p:cNvPicPr>
          <p:nvPr/>
        </p:nvPicPr>
        <p:blipFill>
          <a:blip r:embed="rId1"/>
          <a:stretch>
            <a:fillRect/>
          </a:stretch>
        </p:blipFill>
        <p:spPr>
          <a:xfrm>
            <a:off x="120015" y="1993900"/>
            <a:ext cx="8904605" cy="32651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一个生活中的例子：图像分割</a:t>
            </a:r>
            <a:endParaRPr lang="en-US" altLang="zh-CN" dirty="0"/>
          </a:p>
        </p:txBody>
      </p:sp>
      <p:pic>
        <p:nvPicPr>
          <p:cNvPr id="4" name="图片 3"/>
          <p:cNvPicPr>
            <a:picLocks noChangeAspect="1"/>
          </p:cNvPicPr>
          <p:nvPr/>
        </p:nvPicPr>
        <p:blipFill>
          <a:blip r:embed="rId1"/>
          <a:stretch>
            <a:fillRect/>
          </a:stretch>
        </p:blipFill>
        <p:spPr>
          <a:xfrm>
            <a:off x="595630" y="1264920"/>
            <a:ext cx="7952105" cy="50361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一个生活中的例子：图像分割</a:t>
            </a:r>
            <a:endParaRPr lang="en-US" altLang="zh-CN" dirty="0"/>
          </a:p>
        </p:txBody>
      </p:sp>
      <p:pic>
        <p:nvPicPr>
          <p:cNvPr id="3" name="图片 2"/>
          <p:cNvPicPr>
            <a:picLocks noChangeAspect="1"/>
          </p:cNvPicPr>
          <p:nvPr/>
        </p:nvPicPr>
        <p:blipFill>
          <a:blip r:embed="rId1"/>
          <a:stretch>
            <a:fillRect/>
          </a:stretch>
        </p:blipFill>
        <p:spPr>
          <a:xfrm>
            <a:off x="457200" y="1717675"/>
            <a:ext cx="8229600" cy="39928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endParaRPr lang="zh-CN" altLang="en-US" dirty="0"/>
          </a:p>
        </p:txBody>
      </p:sp>
      <p:pic>
        <p:nvPicPr>
          <p:cNvPr id="1026" name="Picture 2" descr="http://sebastianruder.com/content/images/2016/04/word_embeddings_colah.png"/>
          <p:cNvPicPr>
            <a:picLocks noChangeAspect="1" noChangeArrowheads="1"/>
          </p:cNvPicPr>
          <p:nvPr/>
        </p:nvPicPr>
        <p:blipFill>
          <a:blip r:embed="rId1"/>
          <a:srcRect/>
          <a:stretch>
            <a:fillRect/>
          </a:stretch>
        </p:blipFill>
        <p:spPr bwMode="auto">
          <a:xfrm>
            <a:off x="3505200" y="1676400"/>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895600" y="5906571"/>
            <a:ext cx="4450080" cy="368300"/>
          </a:xfrm>
          <a:prstGeom prst="rect">
            <a:avLst/>
          </a:prstGeom>
        </p:spPr>
        <p:txBody>
          <a:bodyPr wrap="none">
            <a:spAutoFit/>
          </a:bodyPr>
          <a:lstStyle/>
          <a:p>
            <a:r>
              <a:rPr lang="zh-CN" altLang="en-US" dirty="0"/>
              <a:t>https://indico.io/blog/visualizing-with-t-sne/</a:t>
            </a:r>
            <a:endParaRPr lang="zh-CN" altLang="en-US" dirty="0"/>
          </a:p>
        </p:txBody>
      </p:sp>
      <p:sp>
        <p:nvSpPr>
          <p:cNvPr id="4" name="文本框 3"/>
          <p:cNvSpPr txBox="1"/>
          <p:nvPr/>
        </p:nvSpPr>
        <p:spPr>
          <a:xfrm>
            <a:off x="762000" y="2057400"/>
            <a:ext cx="792480" cy="460375"/>
          </a:xfrm>
          <a:prstGeom prst="rect">
            <a:avLst/>
          </a:prstGeom>
          <a:noFill/>
        </p:spPr>
        <p:txBody>
          <a:bodyPr wrap="none" rtlCol="0">
            <a:spAutoFit/>
          </a:bodyPr>
          <a:lstStyle/>
          <a:p>
            <a:r>
              <a:rPr lang="zh-CN" altLang="en-US" sz="2400" dirty="0"/>
              <a:t>上海</a:t>
            </a:r>
            <a:endParaRPr lang="zh-CN" altLang="en-US" sz="2400" dirty="0"/>
          </a:p>
        </p:txBody>
      </p:sp>
      <p:sp>
        <p:nvSpPr>
          <p:cNvPr id="6" name="文本框 5"/>
          <p:cNvSpPr txBox="1"/>
          <p:nvPr/>
        </p:nvSpPr>
        <p:spPr>
          <a:xfrm>
            <a:off x="762000" y="2514600"/>
            <a:ext cx="792480" cy="460375"/>
          </a:xfrm>
          <a:prstGeom prst="rect">
            <a:avLst/>
          </a:prstGeom>
          <a:noFill/>
        </p:spPr>
        <p:txBody>
          <a:bodyPr wrap="none" rtlCol="0">
            <a:spAutoFit/>
          </a:bodyPr>
          <a:lstStyle/>
          <a:p>
            <a:r>
              <a:rPr lang="zh-CN" altLang="en-US" sz="2400" dirty="0"/>
              <a:t>北京</a:t>
            </a:r>
            <a:endParaRPr lang="zh-CN" altLang="en-US" sz="2400" dirty="0"/>
          </a:p>
        </p:txBody>
      </p:sp>
      <p:cxnSp>
        <p:nvCxnSpPr>
          <p:cNvPr id="7" name="曲线连接符 6"/>
          <p:cNvCxnSpPr>
            <a:stCxn id="4" idx="3"/>
          </p:cNvCxnSpPr>
          <p:nvPr/>
        </p:nvCxnSpPr>
        <p:spPr>
          <a:xfrm>
            <a:off x="1554599" y="2287598"/>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1554599" y="2744798"/>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5800" y="3962400"/>
            <a:ext cx="792480" cy="460375"/>
          </a:xfrm>
          <a:prstGeom prst="rect">
            <a:avLst/>
          </a:prstGeom>
          <a:noFill/>
        </p:spPr>
        <p:txBody>
          <a:bodyPr wrap="none" rtlCol="0">
            <a:spAutoFit/>
          </a:bodyPr>
          <a:lstStyle/>
          <a:p>
            <a:r>
              <a:rPr lang="zh-CN" altLang="en-US" sz="2400" dirty="0"/>
              <a:t>高兴</a:t>
            </a:r>
            <a:endParaRPr lang="zh-CN" altLang="en-US" sz="2400" dirty="0"/>
          </a:p>
        </p:txBody>
      </p:sp>
      <p:sp>
        <p:nvSpPr>
          <p:cNvPr id="13" name="文本框 12"/>
          <p:cNvSpPr txBox="1"/>
          <p:nvPr/>
        </p:nvSpPr>
        <p:spPr>
          <a:xfrm>
            <a:off x="685800" y="4419600"/>
            <a:ext cx="792480" cy="460375"/>
          </a:xfrm>
          <a:prstGeom prst="rect">
            <a:avLst/>
          </a:prstGeom>
          <a:noFill/>
        </p:spPr>
        <p:txBody>
          <a:bodyPr wrap="none" rtlCol="0">
            <a:spAutoFit/>
          </a:bodyPr>
          <a:lstStyle/>
          <a:p>
            <a:r>
              <a:rPr lang="zh-CN" altLang="en-US" sz="2400" dirty="0"/>
              <a:t>难过</a:t>
            </a:r>
            <a:endParaRPr lang="zh-CN" altLang="en-US" sz="2400" dirty="0"/>
          </a:p>
        </p:txBody>
      </p:sp>
      <p:cxnSp>
        <p:nvCxnSpPr>
          <p:cNvPr id="14" name="曲线连接符 13"/>
          <p:cNvCxnSpPr>
            <a:stCxn id="12" idx="3"/>
          </p:cNvCxnSpPr>
          <p:nvPr/>
        </p:nvCxnSpPr>
        <p:spPr>
          <a:xfrm flipV="1">
            <a:off x="1478399" y="3656965"/>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1478399" y="3961765"/>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表示学习与深度学习</a:t>
            </a:r>
            <a:endParaRPr lang="zh-CN" altLang="en-US" dirty="0"/>
          </a:p>
        </p:txBody>
      </p:sp>
      <p:sp>
        <p:nvSpPr>
          <p:cNvPr id="3" name="Content Placeholder 2"/>
          <p:cNvSpPr>
            <a:spLocks noGrp="1"/>
          </p:cNvSpPr>
          <p:nvPr>
            <p:ph sz="quarter" idx="1"/>
          </p:nvPr>
        </p:nvSpPr>
        <p:spPr/>
        <p:txBody>
          <a:bodyPr/>
          <a:lstStyle/>
          <a:p>
            <a:r>
              <a:rPr lang="zh-CN" altLang="en-US" dirty="0"/>
              <a:t>一个好的表示学习策略必须具备一定的深度</a:t>
            </a:r>
            <a:endParaRPr lang="en-US" altLang="zh-CN" dirty="0"/>
          </a:p>
          <a:p>
            <a:pPr lvl="1"/>
            <a:r>
              <a:rPr lang="zh-CN" altLang="en-US" dirty="0"/>
              <a:t>特征重用</a:t>
            </a:r>
            <a:endParaRPr lang="en-US" altLang="zh-CN" dirty="0"/>
          </a:p>
          <a:p>
            <a:pPr lvl="2"/>
            <a:r>
              <a:rPr lang="zh-CN" altLang="en-US" dirty="0"/>
              <a:t>指数级的表示能力</a:t>
            </a:r>
            <a:endParaRPr lang="en-US" altLang="zh-CN" dirty="0"/>
          </a:p>
          <a:p>
            <a:pPr lvl="1"/>
            <a:r>
              <a:rPr lang="zh-CN" altLang="en-US" dirty="0"/>
              <a:t>抽象表示与不变性</a:t>
            </a:r>
            <a:endParaRPr lang="en-US" altLang="zh-CN" dirty="0"/>
          </a:p>
          <a:p>
            <a:pPr lvl="2"/>
            <a:r>
              <a:rPr lang="zh-CN" altLang="en-US" dirty="0"/>
              <a:t>抽象表示需要多步的构造</a:t>
            </a:r>
            <a:endParaRPr lang="en-US" altLang="zh-CN" dirty="0"/>
          </a:p>
          <a:p>
            <a:pPr lvl="2"/>
            <a:endParaRPr lang="zh-CN" altLang="en-US" dirty="0"/>
          </a:p>
        </p:txBody>
      </p:sp>
      <p:sp>
        <p:nvSpPr>
          <p:cNvPr id="4" name="Rectangle 3"/>
          <p:cNvSpPr/>
          <p:nvPr/>
        </p:nvSpPr>
        <p:spPr>
          <a:xfrm>
            <a:off x="457200" y="5895350"/>
            <a:ext cx="8686800" cy="521970"/>
          </a:xfrm>
          <a:prstGeom prst="rect">
            <a:avLst/>
          </a:prstGeom>
        </p:spPr>
        <p:txBody>
          <a:bodyPr wrap="square">
            <a:spAutoFit/>
          </a:bodyPr>
          <a:lstStyle/>
          <a:p>
            <a:r>
              <a:rPr lang="zh-CN" altLang="en-US" sz="1400" dirty="0"/>
              <a:t>https://mathteachingstrategies.wordpress.com/2008/11/24/concrete-and-abstract-representations-using-mathematical-tools/</a:t>
            </a:r>
            <a:endParaRPr lang="zh-CN" altLang="en-US" sz="1400" dirty="0"/>
          </a:p>
        </p:txBody>
      </p:sp>
      <p:pic>
        <p:nvPicPr>
          <p:cNvPr id="6" name="Picture 2" descr="CRA Problem Example "/>
          <p:cNvPicPr>
            <a:picLocks noChangeAspect="1" noChangeArrowheads="1"/>
          </p:cNvPicPr>
          <p:nvPr/>
        </p:nvPicPr>
        <p:blipFill>
          <a:blip r:embed="rId1"/>
          <a:srcRect/>
          <a:stretch>
            <a:fillRect/>
          </a:stretch>
        </p:blipFill>
        <p:spPr bwMode="auto">
          <a:xfrm>
            <a:off x="1933955" y="3741314"/>
            <a:ext cx="5918699" cy="20778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传统的特征提取</a:t>
            </a:r>
            <a:endParaRPr lang="zh-CN" altLang="en-US" dirty="0"/>
          </a:p>
        </p:txBody>
      </p:sp>
      <p:sp>
        <p:nvSpPr>
          <p:cNvPr id="3" name="Content Placeholder 2"/>
          <p:cNvSpPr>
            <a:spLocks noGrp="1"/>
          </p:cNvSpPr>
          <p:nvPr>
            <p:ph sz="quarter" idx="1"/>
          </p:nvPr>
        </p:nvSpPr>
        <p:spPr/>
        <p:txBody>
          <a:bodyPr/>
          <a:lstStyle/>
          <a:p>
            <a:r>
              <a:rPr lang="zh-CN" altLang="en-US" dirty="0"/>
              <a:t>特征提取</a:t>
            </a:r>
            <a:endParaRPr lang="en-US" altLang="zh-CN" dirty="0"/>
          </a:p>
          <a:p>
            <a:pPr lvl="1"/>
            <a:r>
              <a:rPr lang="zh-CN" altLang="en-US" dirty="0"/>
              <a:t>线性投影（子空间）</a:t>
            </a:r>
            <a:endParaRPr lang="en-US" altLang="zh-CN" dirty="0"/>
          </a:p>
          <a:p>
            <a:pPr lvl="2"/>
            <a:r>
              <a:rPr lang="en-US" altLang="zh-CN" dirty="0"/>
              <a:t>PCA</a:t>
            </a:r>
            <a:r>
              <a:rPr lang="zh-CN" altLang="en-US" dirty="0"/>
              <a:t>、</a:t>
            </a:r>
            <a:r>
              <a:rPr lang="en-US" altLang="zh-CN" dirty="0"/>
              <a:t>LDA</a:t>
            </a:r>
            <a:endParaRPr lang="en-US" altLang="zh-CN" dirty="0"/>
          </a:p>
          <a:p>
            <a:pPr lvl="1"/>
            <a:r>
              <a:rPr lang="zh-CN" altLang="en-US" dirty="0"/>
              <a:t>非线性嵌入</a:t>
            </a:r>
            <a:endParaRPr lang="en-US" altLang="zh-CN" dirty="0"/>
          </a:p>
          <a:p>
            <a:pPr lvl="2"/>
            <a:r>
              <a:rPr lang="en-US" altLang="zh-CN" dirty="0"/>
              <a:t>LLE</a:t>
            </a:r>
            <a:r>
              <a:rPr lang="zh-CN" altLang="en-US" dirty="0"/>
              <a:t>、</a:t>
            </a:r>
            <a:r>
              <a:rPr lang="en-US" altLang="zh-CN" dirty="0" err="1"/>
              <a:t>Isomap</a:t>
            </a:r>
            <a:r>
              <a:rPr lang="zh-CN" altLang="en-US" dirty="0"/>
              <a:t>、谱方法</a:t>
            </a:r>
            <a:endParaRPr lang="en-US" altLang="zh-CN" dirty="0"/>
          </a:p>
          <a:p>
            <a:pPr lvl="1"/>
            <a:r>
              <a:rPr lang="zh-CN" altLang="en-US" dirty="0"/>
              <a:t>自编码器</a:t>
            </a:r>
            <a:endParaRPr lang="en-US" altLang="zh-CN" dirty="0"/>
          </a:p>
          <a:p>
            <a:pPr lvl="1"/>
            <a:endParaRPr lang="en-US" altLang="zh-CN" dirty="0"/>
          </a:p>
          <a:p>
            <a:r>
              <a:rPr lang="zh-CN" altLang="en-US" dirty="0"/>
              <a:t>特征提取</a:t>
            </a:r>
            <a:r>
              <a:rPr lang="en-US" altLang="zh-CN" dirty="0"/>
              <a:t>VS</a:t>
            </a:r>
            <a:r>
              <a:rPr lang="zh-CN" altLang="en-US" dirty="0"/>
              <a:t>表示学习</a:t>
            </a:r>
            <a:endParaRPr lang="en-US" altLang="zh-CN" dirty="0"/>
          </a:p>
          <a:p>
            <a:pPr lvl="1"/>
            <a:r>
              <a:rPr lang="zh-CN" altLang="en-US" dirty="0"/>
              <a:t>特征提取：基于任务或先验对去除无用特征</a:t>
            </a:r>
            <a:endParaRPr lang="en-US" altLang="zh-CN" dirty="0"/>
          </a:p>
          <a:p>
            <a:pPr lvl="1"/>
            <a:r>
              <a:rPr lang="zh-CN" altLang="en-US" dirty="0"/>
              <a:t>表示学习：通过深度模型学习高层语义特征</a:t>
            </a:r>
            <a:endParaRPr lang="en-US" altLang="zh-CN" dirty="0"/>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a:t>
            </a:r>
            <a:endParaRPr lang="zh-CN" altLang="en-US" dirty="0"/>
          </a:p>
        </p:txBody>
      </p:sp>
      <p:sp>
        <p:nvSpPr>
          <p:cNvPr id="3" name="内容占位符 2"/>
          <p:cNvSpPr>
            <a:spLocks noGrp="1"/>
          </p:cNvSpPr>
          <p:nvPr>
            <p:ph sz="quarter" idx="1"/>
          </p:nvPr>
        </p:nvSpPr>
        <p:spPr/>
        <p:txBody>
          <a:bodyPr/>
          <a:lstStyle/>
          <a:p>
            <a:r>
              <a:rPr lang="zh-CN" altLang="en-US"/>
              <a:t>通过构建具有一定“深度”的模型，可以让模型来自动学习好的特征表示（从底层特征，到中层特征，再到高层特征），从而最终提升预测或识别的准确性。</a:t>
            </a:r>
            <a:endParaRPr lang="zh-CN" altLang="en-US" dirty="0"/>
          </a:p>
        </p:txBody>
      </p:sp>
      <p:pic>
        <p:nvPicPr>
          <p:cNvPr id="5" name="图片 4" descr="屏幕剪辑"/>
          <p:cNvPicPr>
            <a:picLocks noChangeAspect="1"/>
          </p:cNvPicPr>
          <p:nvPr/>
        </p:nvPicPr>
        <p:blipFill>
          <a:blip r:embed="rId1"/>
          <a:stretch>
            <a:fillRect/>
          </a:stretch>
        </p:blipFill>
        <p:spPr>
          <a:xfrm>
            <a:off x="252095" y="3585845"/>
            <a:ext cx="8717915" cy="14249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表示学习与深度学习</a:t>
            </a:r>
            <a:endParaRPr lang="zh-CN" altLang="en-US" dirty="0"/>
          </a:p>
        </p:txBody>
      </p:sp>
      <p:pic>
        <p:nvPicPr>
          <p:cNvPr id="4" name="Content Placeholder 3"/>
          <p:cNvPicPr>
            <a:picLocks noGrp="1" noChangeAspect="1"/>
          </p:cNvPicPr>
          <p:nvPr>
            <p:ph sz="quarter" idx="1"/>
          </p:nvPr>
        </p:nvPicPr>
        <p:blipFill>
          <a:blip r:embed="rId1"/>
          <a:stretch>
            <a:fillRect/>
          </a:stretch>
        </p:blipFill>
        <p:spPr>
          <a:xfrm>
            <a:off x="251460" y="1636395"/>
            <a:ext cx="8640445" cy="413766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p:sp>
        <p:nvSpPr>
          <p:cNvPr id="12" name="文本框 11"/>
          <p:cNvSpPr txBox="1"/>
          <p:nvPr/>
        </p:nvSpPr>
        <p:spPr>
          <a:xfrm>
            <a:off x="6630163" y="1299845"/>
            <a:ext cx="1097280" cy="368300"/>
          </a:xfrm>
          <a:prstGeom prst="rect">
            <a:avLst/>
          </a:prstGeom>
          <a:noFill/>
        </p:spPr>
        <p:txBody>
          <a:bodyPr wrap="none" rtlCol="0">
            <a:spAutoFit/>
          </a:bodyPr>
          <a:lstStyle/>
          <a:p>
            <a:r>
              <a:rPr lang="zh-CN" altLang="en-US" dirty="0"/>
              <a:t>浅层学习</a:t>
            </a:r>
            <a:endParaRPr lang="zh-CN" altLang="en-US" dirty="0"/>
          </a:p>
        </p:txBody>
      </p:sp>
      <p:sp>
        <p:nvSpPr>
          <p:cNvPr id="13" name="文本框 12"/>
          <p:cNvSpPr txBox="1"/>
          <p:nvPr/>
        </p:nvSpPr>
        <p:spPr>
          <a:xfrm>
            <a:off x="6629976" y="4640274"/>
            <a:ext cx="1097280" cy="368300"/>
          </a:xfrm>
          <a:prstGeom prst="rect">
            <a:avLst/>
          </a:prstGeom>
          <a:noFill/>
        </p:spPr>
        <p:txBody>
          <a:bodyPr wrap="none" rtlCol="0">
            <a:spAutoFit/>
          </a:bodyPr>
          <a:lstStyle/>
          <a:p>
            <a:r>
              <a:rPr lang="zh-CN" altLang="en-US" dirty="0"/>
              <a:t>深度学习</a:t>
            </a:r>
            <a:endParaRPr lang="zh-CN" altLang="en-US" dirty="0"/>
          </a:p>
        </p:txBody>
      </p:sp>
      <mc:AlternateContent xmlns:mc="http://schemas.openxmlformats.org/markup-compatibility/2006">
        <mc:Choice xmlns:a14="http://schemas.microsoft.com/office/drawing/2010/main" Requires="a14">
          <p:sp>
            <p:nvSpPr>
              <p:cNvPr id="14" name="矩形 13"/>
              <p:cNvSpPr/>
              <p:nvPr/>
            </p:nvSpPr>
            <p:spPr>
              <a:xfrm>
                <a:off x="1257300" y="5994398"/>
                <a:ext cx="6781800" cy="404983"/>
              </a:xfrm>
              <a:prstGeom prst="rect">
                <a:avLst/>
              </a:prstGeom>
            </p:spPr>
            <p:txBody>
              <a:bodyPr wrap="square">
                <a:spAutoFit/>
              </a:bodyPr>
              <a:lstStyle/>
              <a:p>
                <a:pPr lvl="0"/>
                <a:r>
                  <a:rPr lang="zh-CN" altLang="en-US" dirty="0">
                    <a:solidFill>
                      <a:srgbClr val="FF0000"/>
                    </a:solidFill>
                    <a:latin typeface="Cambria Math" panose="02040503050406030204" pitchFamily="18" charset="0"/>
                  </a:rPr>
                  <a:t>当</a:t>
                </a:r>
                <a14:m>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oMath>
                </a14:m>
                <a:r>
                  <a:rPr lang="zh-CN" altLang="en-US" dirty="0">
                    <a:solidFill>
                      <a:srgbClr val="FF0000"/>
                    </a:solidFill>
                    <a:latin typeface="Cambria Math" panose="02040503050406030204" pitchFamily="18" charset="0"/>
                  </a:rPr>
                  <a:t>连续时为神经网络！  </a:t>
                </a:r>
                <a:r>
                  <a:rPr lang="zh-CN" altLang="en-US" dirty="0">
                    <a:solidFill>
                      <a:srgbClr val="FF0000"/>
                    </a:solidFill>
                    <a:ea typeface="Cambria Math" panose="02040503050406030204" pitchFamily="18" charset="0"/>
                  </a:rPr>
                  <a:t>比如</a:t>
                </a:r>
                <a14:m>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𝑊</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en-US" altLang="zh-CN" i="1" baseline="30000">
                            <a:solidFill>
                              <a:srgbClr val="FF0000"/>
                            </a:solidFill>
                            <a:latin typeface="Cambria Math" panose="02040503050406030204" pitchFamily="18" charset="0"/>
                            <a:ea typeface="Cambria Math" panose="02040503050406030204" pitchFamily="18" charset="0"/>
                          </a:rPr>
                          <m:t>−1</m:t>
                        </m:r>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m:t>
                            </m:r>
                          </m:e>
                        </m:d>
                      </m:e>
                    </m:d>
                  </m:oMath>
                </a14:m>
                <a:endParaRPr lang="en-US" altLang="zh-CN" dirty="0">
                  <a:solidFill>
                    <a:srgbClr val="FF0000"/>
                  </a:solidFill>
                  <a:latin typeface="Cambria Math" panose="02040503050406030204" pitchFamily="18" charset="0"/>
                  <a:ea typeface="Cambria Math" panose="02040503050406030204" pitchFamily="18" charset="0"/>
                </a:endParaRPr>
              </a:p>
            </p:txBody>
          </p:sp>
        </mc:Choice>
        <mc:Fallback>
          <p:sp>
            <p:nvSpPr>
              <p:cNvPr id="14" name="矩形 13"/>
              <p:cNvSpPr>
                <a:spLocks noRot="1" noChangeAspect="1" noMove="1" noResize="1" noEditPoints="1" noAdjustHandles="1" noChangeArrowheads="1" noChangeShapeType="1" noTextEdit="1"/>
              </p:cNvSpPr>
              <p:nvPr/>
            </p:nvSpPr>
            <p:spPr>
              <a:xfrm>
                <a:off x="1202690" y="5871845"/>
                <a:ext cx="6781800" cy="485140"/>
              </a:xfrm>
              <a:prstGeom prst="rect">
                <a:avLst/>
              </a:prstGeom>
              <a:blipFill rotWithShape="1">
                <a:blip r:embed="rId1"/>
                <a:stretch>
                  <a:fillRect l="-719" t="-7463" b="-2089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 name="矩形 3"/>
              <p:cNvSpPr/>
              <p:nvPr/>
            </p:nvSpPr>
            <p:spPr>
              <a:xfrm>
                <a:off x="2438400" y="5625066"/>
                <a:ext cx="3675814" cy="369332"/>
              </a:xfrm>
              <a:prstGeom prst="rect">
                <a:avLst/>
              </a:prstGeom>
            </p:spPr>
            <p:txBody>
              <a:bodyPr wrap="none">
                <a:spAutoFit/>
              </a:bodyPr>
              <a:lstStyle/>
              <a:p>
                <a:pPr lvl="0"/>
                <a14:m>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zh-CN" altLang="en-US" i="1">
                        <a:solidFill>
                          <a:srgbClr val="FF0000"/>
                        </a:solidFill>
                        <a:latin typeface="Cambria Math" panose="02040503050406030204" pitchFamily="18" charset="0"/>
                        <a:ea typeface="Cambria Math" panose="02040503050406030204" pitchFamily="18" charset="0"/>
                      </a:rPr>
                      <m:t>为</m:t>
                    </m:r>
                  </m:oMath>
                </a14:m>
                <a:r>
                  <a:rPr lang="zh-CN" altLang="en-US" dirty="0">
                    <a:solidFill>
                      <a:srgbClr val="FF0000"/>
                    </a:solidFill>
                    <a:latin typeface="Cambria Math" panose="02040503050406030204" pitchFamily="18" charset="0"/>
                  </a:rPr>
                  <a:t>非线性函数，不一定连续。</a:t>
                </a:r>
                <a:endParaRPr lang="en-US" altLang="zh-CN" dirty="0">
                  <a:solidFill>
                    <a:srgbClr val="FF0000"/>
                  </a:solidFill>
                  <a:latin typeface="Cambria Math" panose="020405030504060302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2468880" y="5429250"/>
                <a:ext cx="3676015" cy="442595"/>
              </a:xfrm>
              <a:prstGeom prst="rect">
                <a:avLst/>
              </a:prstGeom>
              <a:blipFill rotWithShape="1">
                <a:blip r:embed="rId2"/>
                <a:stretch>
                  <a:fillRect l="-498" t="-8333" r="-829" b="-28333"/>
                </a:stretch>
              </a:blipFill>
            </p:spPr>
            <p:txBody>
              <a:bodyPr/>
              <a:lstStyle/>
              <a:p>
                <a:r>
                  <a:rPr lang="zh-CN" altLang="en-US">
                    <a:noFill/>
                  </a:rPr>
                  <a:t> </a:t>
                </a:r>
                <a:endParaRPr lang="zh-CN" altLang="en-US">
                  <a:noFill/>
                </a:endParaRPr>
              </a:p>
            </p:txBody>
          </p:sp>
        </mc:Fallback>
      </mc:AlternateContent>
      <p:pic>
        <p:nvPicPr>
          <p:cNvPr id="6" name="334E55B0-647D-440b-865C-3EC943EB4CBC-1" descr="qt_temp"/>
          <p:cNvPicPr>
            <a:picLocks noChangeAspect="1"/>
          </p:cNvPicPr>
          <p:nvPr/>
        </p:nvPicPr>
        <p:blipFill>
          <a:blip r:embed="rId3"/>
          <a:stretch>
            <a:fillRect/>
          </a:stretch>
        </p:blipFill>
        <p:spPr>
          <a:xfrm>
            <a:off x="3816033" y="1341755"/>
            <a:ext cx="1198245" cy="326390"/>
          </a:xfrm>
          <a:prstGeom prst="rect">
            <a:avLst/>
          </a:prstGeom>
        </p:spPr>
      </p:pic>
      <p:pic>
        <p:nvPicPr>
          <p:cNvPr id="9" name="334E55B0-647D-440b-865C-3EC943EB4CBC-2" descr="qt_temp"/>
          <p:cNvPicPr>
            <a:picLocks noChangeAspect="1"/>
          </p:cNvPicPr>
          <p:nvPr/>
        </p:nvPicPr>
        <p:blipFill>
          <a:blip r:embed="rId4"/>
          <a:stretch>
            <a:fillRect/>
          </a:stretch>
        </p:blipFill>
        <p:spPr>
          <a:xfrm>
            <a:off x="3597348" y="2574925"/>
            <a:ext cx="1635615" cy="324000"/>
          </a:xfrm>
          <a:prstGeom prst="rect">
            <a:avLst/>
          </a:prstGeom>
        </p:spPr>
      </p:pic>
      <p:pic>
        <p:nvPicPr>
          <p:cNvPr id="10" name="334E55B0-647D-440b-865C-3EC943EB4CBC-3" descr="qt_temp"/>
          <p:cNvPicPr>
            <a:picLocks noChangeAspect="1"/>
          </p:cNvPicPr>
          <p:nvPr/>
        </p:nvPicPr>
        <p:blipFill>
          <a:blip r:embed="rId5"/>
          <a:stretch>
            <a:fillRect/>
          </a:stretch>
        </p:blipFill>
        <p:spPr>
          <a:xfrm>
            <a:off x="2802963" y="4640580"/>
            <a:ext cx="3224385" cy="324000"/>
          </a:xfrm>
          <a:prstGeom prst="rect">
            <a:avLst/>
          </a:prstGeom>
        </p:spPr>
      </p:pic>
      <p:sp>
        <p:nvSpPr>
          <p:cNvPr id="15" name="下箭头 14"/>
          <p:cNvSpPr/>
          <p:nvPr/>
        </p:nvSpPr>
        <p:spPr>
          <a:xfrm>
            <a:off x="4307155" y="1877060"/>
            <a:ext cx="216000" cy="360000"/>
          </a:xfrm>
          <a:prstGeom prst="downArrow">
            <a:avLst/>
          </a:prstGeom>
          <a:ln>
            <a:solidFill>
              <a:schemeClr val="accent1"/>
            </a:solidFill>
          </a:ln>
        </p:spPr>
        <p:style>
          <a:lnRef idx="3">
            <a:schemeClr val="lt1"/>
          </a:lnRef>
          <a:fillRef idx="1">
            <a:schemeClr val="accent1"/>
          </a:fillRef>
          <a:effectRef idx="1">
            <a:schemeClr val="accent1"/>
          </a:effectRef>
          <a:fontRef idx="minor">
            <a:schemeClr val="lt1"/>
          </a:fontRef>
        </p:style>
        <p:txBody>
          <a:bodyPr wrap="none">
            <a:spAutoFit/>
          </a:bodyPr>
          <a:p>
            <a:endParaRPr lang="zh-CN" altLang="en-US" sz="2400" dirty="0"/>
          </a:p>
        </p:txBody>
      </p:sp>
      <p:sp>
        <p:nvSpPr>
          <p:cNvPr id="16" name="下箭头 15"/>
          <p:cNvSpPr/>
          <p:nvPr/>
        </p:nvSpPr>
        <p:spPr>
          <a:xfrm>
            <a:off x="4307155" y="3046730"/>
            <a:ext cx="216000" cy="360000"/>
          </a:xfrm>
          <a:prstGeom prst="downArrow">
            <a:avLst/>
          </a:prstGeom>
          <a:ln>
            <a:solidFill>
              <a:schemeClr val="accent1"/>
            </a:solidFill>
          </a:ln>
        </p:spPr>
        <p:style>
          <a:lnRef idx="3">
            <a:schemeClr val="lt1"/>
          </a:lnRef>
          <a:fillRef idx="1">
            <a:schemeClr val="accent1"/>
          </a:fillRef>
          <a:effectRef idx="1">
            <a:schemeClr val="accent1"/>
          </a:effectRef>
          <a:fontRef idx="minor">
            <a:schemeClr val="lt1"/>
          </a:fontRef>
        </p:style>
        <p:txBody>
          <a:bodyPr wrap="none">
            <a:spAutoFit/>
          </a:bodyPr>
          <a:p>
            <a:endParaRPr lang="zh-CN" altLang="en-US" sz="2400" dirty="0"/>
          </a:p>
        </p:txBody>
      </p:sp>
      <p:sp>
        <p:nvSpPr>
          <p:cNvPr id="17" name="下箭头 16"/>
          <p:cNvSpPr/>
          <p:nvPr/>
        </p:nvSpPr>
        <p:spPr>
          <a:xfrm>
            <a:off x="4307155" y="4084955"/>
            <a:ext cx="216000" cy="360000"/>
          </a:xfrm>
          <a:prstGeom prst="downArrow">
            <a:avLst/>
          </a:prstGeom>
          <a:ln>
            <a:solidFill>
              <a:schemeClr val="accent1"/>
            </a:solidFill>
          </a:ln>
        </p:spPr>
        <p:style>
          <a:lnRef idx="3">
            <a:schemeClr val="lt1"/>
          </a:lnRef>
          <a:fillRef idx="1">
            <a:schemeClr val="accent1"/>
          </a:fillRef>
          <a:effectRef idx="1">
            <a:schemeClr val="accent1"/>
          </a:effectRef>
          <a:fontRef idx="minor">
            <a:schemeClr val="lt1"/>
          </a:fontRef>
        </p:style>
        <p:txBody>
          <a:bodyPr wrap="none">
            <a:spAutoFit/>
          </a:bodyPr>
          <a:p>
            <a:endParaRPr lang="zh-CN" altLang="en-US" sz="2400" dirty="0"/>
          </a:p>
        </p:txBody>
      </p:sp>
      <p:sp>
        <p:nvSpPr>
          <p:cNvPr id="18" name="文本框 17"/>
          <p:cNvSpPr txBox="1"/>
          <p:nvPr/>
        </p:nvSpPr>
        <p:spPr>
          <a:xfrm rot="5400000">
            <a:off x="4277995" y="3528695"/>
            <a:ext cx="411480" cy="368300"/>
          </a:xfrm>
          <a:prstGeom prst="rect">
            <a:avLst/>
          </a:prstGeom>
          <a:noFill/>
        </p:spPr>
        <p:txBody>
          <a:bodyPr wrap="none" rtlCol="0">
            <a:spAutoFit/>
          </a:bodyPr>
          <a:p>
            <a:r>
              <a:rPr lang="en-US" altLang="zh-CN" b="1"/>
              <a:t>…</a:t>
            </a:r>
            <a:endParaRPr lang="en-US" altLang="zh-CN"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bldLvl="0" animBg="1"/>
      <p:bldP spid="4"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更详细的课程概括</a:t>
            </a:r>
            <a:endParaRPr lang="zh-CN" altLang="en-US" dirty="0"/>
          </a:p>
        </p:txBody>
      </p:sp>
      <p:pic>
        <p:nvPicPr>
          <p:cNvPr id="3" name="图片 2"/>
          <p:cNvPicPr>
            <a:picLocks noChangeAspect="1"/>
          </p:cNvPicPr>
          <p:nvPr/>
        </p:nvPicPr>
        <p:blipFill>
          <a:blip r:embed="rId1" cstate="hqprint"/>
          <a:stretch>
            <a:fillRect/>
          </a:stretch>
        </p:blipFill>
        <p:spPr>
          <a:xfrm>
            <a:off x="609600" y="1152698"/>
            <a:ext cx="7772400" cy="515345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endParaRPr lang="zh-CN" altLang="en-US" dirty="0"/>
          </a:p>
        </p:txBody>
      </p:sp>
      <p:sp>
        <p:nvSpPr>
          <p:cNvPr id="8" name="矩形 7"/>
          <p:cNvSpPr/>
          <p:nvPr/>
        </p:nvSpPr>
        <p:spPr>
          <a:xfrm>
            <a:off x="6248400" y="512782"/>
            <a:ext cx="2570480" cy="368300"/>
          </a:xfrm>
          <a:prstGeom prst="rect">
            <a:avLst/>
          </a:prstGeom>
        </p:spPr>
        <p:txBody>
          <a:bodyPr wrap="none">
            <a:spAutoFit/>
          </a:bodyPr>
          <a:lstStyle/>
          <a:p>
            <a:r>
              <a:rPr lang="en-US" altLang="zh-CN" dirty="0">
                <a:hlinkClick r:id="rId1" action="ppaction://hlinkfile"/>
              </a:rPr>
              <a:t>video:</a:t>
            </a:r>
            <a:r>
              <a:rPr lang="zh-CN" altLang="en-US" dirty="0">
                <a:hlinkClick r:id="rId1" action="ppaction://hlinkfile"/>
              </a:rPr>
              <a:t> structure of brain</a:t>
            </a:r>
            <a:endParaRPr lang="zh-CN" altLang="en-US" dirty="0"/>
          </a:p>
        </p:txBody>
      </p:sp>
      <p:sp>
        <p:nvSpPr>
          <p:cNvPr id="3" name="矩形 2"/>
          <p:cNvSpPr/>
          <p:nvPr/>
        </p:nvSpPr>
        <p:spPr>
          <a:xfrm>
            <a:off x="3429000" y="512782"/>
            <a:ext cx="2392680" cy="368300"/>
          </a:xfrm>
          <a:prstGeom prst="rect">
            <a:avLst/>
          </a:prstGeom>
        </p:spPr>
        <p:txBody>
          <a:bodyPr wrap="none">
            <a:spAutoFit/>
          </a:bodyPr>
          <a:lstStyle/>
          <a:p>
            <a:r>
              <a:rPr lang="zh-CN" altLang="en-US" dirty="0"/>
              <a:t>人脑有860亿个神经元</a:t>
            </a:r>
            <a:endParaRPr lang="zh-CN" altLang="en-US" dirty="0"/>
          </a:p>
        </p:txBody>
      </p:sp>
      <p:pic>
        <p:nvPicPr>
          <p:cNvPr id="9" name="内容占位符 8"/>
          <p:cNvPicPr>
            <a:picLocks noChangeAspect="1"/>
          </p:cNvPicPr>
          <p:nvPr>
            <p:ph sz="quarter" idx="1"/>
          </p:nvPr>
        </p:nvPicPr>
        <p:blipFill>
          <a:blip r:embed="rId2"/>
          <a:stretch>
            <a:fillRect/>
          </a:stretch>
        </p:blipFill>
        <p:spPr>
          <a:xfrm>
            <a:off x="967105" y="1152525"/>
            <a:ext cx="7208520" cy="5105400"/>
          </a:xfrm>
          <a:prstGeom prst="rect">
            <a:avLst/>
          </a:prstGeom>
        </p:spPr>
      </p:pic>
      <p:sp>
        <p:nvSpPr>
          <p:cNvPr id="5" name="矩形 4"/>
          <p:cNvSpPr/>
          <p:nvPr/>
        </p:nvSpPr>
        <p:spPr>
          <a:xfrm>
            <a:off x="6599555" y="4883785"/>
            <a:ext cx="2407920" cy="1014730"/>
          </a:xfrm>
          <a:prstGeom prst="rect">
            <a:avLst/>
          </a:prstGeom>
        </p:spPr>
        <p:txBody>
          <a:bodyPr wrap="square">
            <a:spAutoFit/>
          </a:bodyPr>
          <a:lstStyle/>
          <a:p>
            <a:r>
              <a:rPr lang="zh-CN" altLang="en-US" sz="2000" dirty="0"/>
              <a:t>单个神经细胞只有两种状态：</a:t>
            </a:r>
            <a:endParaRPr lang="zh-CN" altLang="en-US" sz="2000" dirty="0"/>
          </a:p>
          <a:p>
            <a:pPr marL="342900" indent="-342900">
              <a:buFont typeface="Arial" panose="020B0604020202020204" pitchFamily="34" charset="0"/>
              <a:buChar char="•"/>
            </a:pPr>
            <a:r>
              <a:rPr lang="zh-CN" altLang="en-US" sz="2000" dirty="0"/>
              <a:t>兴奋和抑制</a:t>
            </a:r>
            <a:endParaRPr lang="zh-CN" altLang="en-US" sz="2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endParaRPr lang="zh-CN" altLang="en-US" dirty="0"/>
          </a:p>
        </p:txBody>
      </p:sp>
      <p:pic>
        <p:nvPicPr>
          <p:cNvPr id="4" name="内容占位符 3"/>
          <p:cNvPicPr>
            <a:picLocks noGrp="1" noChangeAspect="1"/>
          </p:cNvPicPr>
          <p:nvPr>
            <p:ph sz="quarter" idx="1"/>
          </p:nvPr>
        </p:nvPicPr>
        <p:blipFill>
          <a:blip r:embed="rId1"/>
          <a:stretch>
            <a:fillRect/>
          </a:stretch>
        </p:blipFill>
        <p:spPr>
          <a:xfrm>
            <a:off x="464185" y="1058545"/>
            <a:ext cx="8214360" cy="5294630"/>
          </a:xfrm>
        </p:spPr>
      </p:pic>
      <p:sp>
        <p:nvSpPr>
          <p:cNvPr id="8" name="矩形 7"/>
          <p:cNvSpPr/>
          <p:nvPr/>
        </p:nvSpPr>
        <p:spPr>
          <a:xfrm>
            <a:off x="6248400" y="512782"/>
            <a:ext cx="2570480" cy="368300"/>
          </a:xfrm>
          <a:prstGeom prst="rect">
            <a:avLst/>
          </a:prstGeom>
        </p:spPr>
        <p:txBody>
          <a:bodyPr wrap="none">
            <a:spAutoFit/>
          </a:bodyPr>
          <a:lstStyle/>
          <a:p>
            <a:r>
              <a:rPr lang="en-US" altLang="zh-CN" dirty="0">
                <a:hlinkClick r:id="rId2" action="ppaction://hlinkfile"/>
              </a:rPr>
              <a:t>video:</a:t>
            </a:r>
            <a:r>
              <a:rPr lang="zh-CN" altLang="en-US" dirty="0">
                <a:hlinkClick r:id="rId2" action="ppaction://hlinkfile"/>
              </a:rPr>
              <a:t> structure of brain</a:t>
            </a:r>
            <a:endParaRPr lang="zh-CN" altLang="en-US" dirty="0"/>
          </a:p>
        </p:txBody>
      </p:sp>
      <p:sp>
        <p:nvSpPr>
          <p:cNvPr id="3" name="矩形 2"/>
          <p:cNvSpPr/>
          <p:nvPr/>
        </p:nvSpPr>
        <p:spPr>
          <a:xfrm>
            <a:off x="3429000" y="512782"/>
            <a:ext cx="2392680" cy="368300"/>
          </a:xfrm>
          <a:prstGeom prst="rect">
            <a:avLst/>
          </a:prstGeom>
        </p:spPr>
        <p:txBody>
          <a:bodyPr wrap="none">
            <a:spAutoFit/>
          </a:bodyPr>
          <a:lstStyle/>
          <a:p>
            <a:r>
              <a:rPr lang="zh-CN" altLang="en-US" dirty="0"/>
              <a:t>人脑有860亿个神经元</a:t>
            </a:r>
            <a:endParaRPr lang="zh-CN" altLang="en-US" dirty="0"/>
          </a:p>
        </p:txBody>
      </p:sp>
      <p:pic>
        <p:nvPicPr>
          <p:cNvPr id="7" name="图片 6"/>
          <p:cNvPicPr>
            <a:picLocks noChangeAspect="1"/>
          </p:cNvPicPr>
          <p:nvPr/>
        </p:nvPicPr>
        <p:blipFill>
          <a:blip r:embed="rId3"/>
          <a:stretch>
            <a:fillRect/>
          </a:stretch>
        </p:blipFill>
        <p:spPr>
          <a:xfrm>
            <a:off x="2837180" y="3841750"/>
            <a:ext cx="6163310" cy="2458720"/>
          </a:xfrm>
          <a:prstGeom prst="rect">
            <a:avLst/>
          </a:prstGeom>
        </p:spPr>
      </p:pic>
      <p:pic>
        <p:nvPicPr>
          <p:cNvPr id="9" name="内容占位符 8"/>
          <p:cNvPicPr>
            <a:picLocks noChangeAspect="1"/>
          </p:cNvPicPr>
          <p:nvPr/>
        </p:nvPicPr>
        <p:blipFill>
          <a:blip r:embed="rId4"/>
          <a:stretch>
            <a:fillRect/>
          </a:stretch>
        </p:blipFill>
        <p:spPr>
          <a:xfrm>
            <a:off x="5291455" y="1221740"/>
            <a:ext cx="3585845" cy="254127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神经网络如何学习？</a:t>
            </a:r>
            <a:endParaRPr lang="zh-CN" altLang="en-US" dirty="0"/>
          </a:p>
        </p:txBody>
      </p:sp>
      <p:sp>
        <p:nvSpPr>
          <p:cNvPr id="3" name="内容占位符 2"/>
          <p:cNvSpPr>
            <a:spLocks noGrp="1"/>
          </p:cNvSpPr>
          <p:nvPr>
            <p:ph sz="quarter" idx="1"/>
          </p:nvPr>
        </p:nvSpPr>
        <p:spPr/>
        <p:txBody>
          <a:bodyPr/>
          <a:lstStyle/>
          <a:p>
            <a:r>
              <a:rPr lang="zh-CN" altLang="en-US" dirty="0"/>
              <a:t>赫布法则</a:t>
            </a:r>
            <a:r>
              <a:rPr lang="en-US" altLang="zh-CN" dirty="0"/>
              <a:t> Hebb's Rule</a:t>
            </a:r>
            <a:endParaRPr lang="en-US" altLang="zh-CN" dirty="0"/>
          </a:p>
          <a:p>
            <a:pPr lvl="1"/>
            <a:r>
              <a:rPr lang="zh-CN" altLang="en-US" sz="2000" dirty="0"/>
              <a:t>“当神经元 </a:t>
            </a:r>
            <a:r>
              <a:rPr lang="en-US" altLang="zh-CN" sz="2000" dirty="0"/>
              <a:t>A</a:t>
            </a:r>
            <a:r>
              <a:rPr lang="zh-CN" altLang="en-US" sz="2000" dirty="0"/>
              <a:t>的一个轴突和神经元</a:t>
            </a:r>
            <a:r>
              <a:rPr lang="en-US" altLang="zh-CN" sz="2000" dirty="0"/>
              <a:t>B</a:t>
            </a:r>
            <a:r>
              <a:rPr lang="zh-CN" altLang="en-US" sz="2000" dirty="0"/>
              <a:t>很近，足以对它产生影响，并且持续地、重复地参与了对神经元</a:t>
            </a:r>
            <a:r>
              <a:rPr lang="en-US" altLang="zh-CN" sz="2000" dirty="0"/>
              <a:t>B</a:t>
            </a:r>
            <a:r>
              <a:rPr lang="zh-CN" altLang="en-US" sz="2000" dirty="0"/>
              <a:t>的兴奋，那么在这两个神经元或其中之一会发生某种生长过程或新陈代谢变化，以致于神经元</a:t>
            </a:r>
            <a:r>
              <a:rPr lang="en-US" altLang="zh-CN" sz="2000" dirty="0"/>
              <a:t>A</a:t>
            </a:r>
            <a:r>
              <a:rPr lang="zh-CN" altLang="en-US" sz="2000" dirty="0"/>
              <a:t>作为能使神经元</a:t>
            </a:r>
            <a:r>
              <a:rPr lang="en-US" altLang="zh-CN" sz="2000" dirty="0"/>
              <a:t>B</a:t>
            </a:r>
            <a:r>
              <a:rPr lang="zh-CN" altLang="en-US" sz="2000" dirty="0"/>
              <a:t>兴奋的细胞之一，它的效能加强了。”</a:t>
            </a:r>
            <a:endParaRPr lang="en-US" altLang="zh-CN" sz="2000" dirty="0"/>
          </a:p>
          <a:p>
            <a:pPr marL="205740" lvl="1" indent="0" algn="r">
              <a:buNone/>
            </a:pPr>
            <a:r>
              <a:rPr lang="en-US" altLang="zh-CN" sz="2000" dirty="0"/>
              <a:t>----</a:t>
            </a:r>
            <a:r>
              <a:rPr lang="zh-CN" altLang="en-US" sz="2000" dirty="0"/>
              <a:t>加拿大心理学家</a:t>
            </a:r>
            <a:r>
              <a:rPr lang="en-US" altLang="zh-CN" sz="2000" dirty="0"/>
              <a:t>Donald Hebb</a:t>
            </a:r>
            <a:r>
              <a:rPr lang="zh-CN" altLang="en-US" sz="2000" dirty="0"/>
              <a:t>，</a:t>
            </a:r>
            <a:endParaRPr lang="en-US" altLang="zh-CN" sz="2000" dirty="0"/>
          </a:p>
          <a:p>
            <a:pPr marL="205740" lvl="1" indent="0" algn="r">
              <a:buNone/>
            </a:pPr>
            <a:r>
              <a:rPr lang="en-US" altLang="zh-CN" sz="2000" dirty="0"/>
              <a:t>《</a:t>
            </a:r>
            <a:r>
              <a:rPr lang="zh-CN" altLang="en-US" sz="2000" dirty="0"/>
              <a:t>行为的组织</a:t>
            </a:r>
            <a:r>
              <a:rPr lang="en-US" altLang="zh-CN" sz="2000" dirty="0"/>
              <a:t>》</a:t>
            </a:r>
            <a:r>
              <a:rPr lang="zh-CN" altLang="en-US" sz="2000" dirty="0"/>
              <a:t>，</a:t>
            </a:r>
            <a:r>
              <a:rPr lang="en-US" altLang="zh-CN" sz="2000" dirty="0"/>
              <a:t>1949</a:t>
            </a:r>
            <a:endParaRPr lang="en-US" altLang="zh-CN" sz="2000" dirty="0"/>
          </a:p>
        </p:txBody>
      </p:sp>
      <p:sp>
        <p:nvSpPr>
          <p:cNvPr id="5" name="矩形 4"/>
          <p:cNvSpPr/>
          <p:nvPr/>
        </p:nvSpPr>
        <p:spPr>
          <a:xfrm>
            <a:off x="381000" y="5154116"/>
            <a:ext cx="8382000" cy="1198880"/>
          </a:xfrm>
          <a:prstGeom prst="rect">
            <a:avLst/>
          </a:prstGeom>
        </p:spPr>
        <p:txBody>
          <a:bodyPr wrap="square">
            <a:spAutoFit/>
          </a:bodyPr>
          <a:lstStyle/>
          <a:p>
            <a:pPr marL="285750" indent="-285750">
              <a:buFont typeface="Wingdings" panose="05000000000000000000" pitchFamily="2" charset="2"/>
              <a:buChar char="Ø"/>
            </a:pPr>
            <a:r>
              <a:rPr lang="zh-CN" altLang="en-US" dirty="0">
                <a:latin typeface="思源宋体" panose="02020400000000000000" charset="-122"/>
                <a:ea typeface="思源宋体" panose="02020400000000000000" charset="-122"/>
              </a:rPr>
              <a:t>人脑有两种记忆：</a:t>
            </a:r>
            <a:r>
              <a:rPr lang="zh-CN" altLang="en-US" dirty="0">
                <a:solidFill>
                  <a:srgbClr val="FF0000"/>
                </a:solidFill>
                <a:latin typeface="思源宋体" panose="02020400000000000000" charset="-122"/>
                <a:ea typeface="思源宋体" panose="02020400000000000000" charset="-122"/>
              </a:rPr>
              <a:t>长期记忆</a:t>
            </a:r>
            <a:r>
              <a:rPr lang="zh-CN" altLang="en-US" dirty="0">
                <a:latin typeface="思源宋体" panose="02020400000000000000" charset="-122"/>
                <a:ea typeface="思源宋体" panose="02020400000000000000" charset="-122"/>
              </a:rPr>
              <a:t>和</a:t>
            </a:r>
            <a:r>
              <a:rPr lang="zh-CN" altLang="en-US" dirty="0">
                <a:solidFill>
                  <a:srgbClr val="FF0000"/>
                </a:solidFill>
                <a:latin typeface="思源宋体" panose="02020400000000000000" charset="-122"/>
                <a:ea typeface="思源宋体" panose="02020400000000000000" charset="-122"/>
              </a:rPr>
              <a:t>短期记忆</a:t>
            </a:r>
            <a:r>
              <a:rPr lang="zh-CN" altLang="en-US" dirty="0">
                <a:latin typeface="思源宋体" panose="02020400000000000000" charset="-122"/>
                <a:ea typeface="思源宋体" panose="02020400000000000000" charset="-122"/>
              </a:rPr>
              <a:t>。短期记忆持续时间不超过一分钟。如果一个经验重复足够的次数，此经验就可储存在长期记忆中。</a:t>
            </a:r>
            <a:endParaRPr lang="en-US" altLang="zh-CN" dirty="0">
              <a:latin typeface="思源宋体" panose="02020400000000000000" charset="-122"/>
              <a:ea typeface="思源宋体" panose="02020400000000000000" charset="-122"/>
            </a:endParaRPr>
          </a:p>
          <a:p>
            <a:pPr marL="285750" indent="-285750">
              <a:buFont typeface="Wingdings" panose="05000000000000000000" pitchFamily="2" charset="2"/>
              <a:buChar char="Ø"/>
            </a:pPr>
            <a:r>
              <a:rPr lang="zh-CN" altLang="en-US" dirty="0">
                <a:latin typeface="思源宋体" panose="02020400000000000000" charset="-122"/>
                <a:ea typeface="思源宋体" panose="02020400000000000000" charset="-122"/>
              </a:rPr>
              <a:t>短期记忆转化为长期记忆的过程就称为</a:t>
            </a:r>
            <a:r>
              <a:rPr lang="zh-CN" altLang="en-US" dirty="0">
                <a:solidFill>
                  <a:srgbClr val="FF0000"/>
                </a:solidFill>
                <a:latin typeface="思源宋体" panose="02020400000000000000" charset="-122"/>
                <a:ea typeface="思源宋体" panose="02020400000000000000" charset="-122"/>
              </a:rPr>
              <a:t>凝固作用</a:t>
            </a:r>
            <a:r>
              <a:rPr lang="zh-CN" altLang="en-US" dirty="0">
                <a:latin typeface="思源宋体" panose="02020400000000000000" charset="-122"/>
                <a:ea typeface="思源宋体" panose="02020400000000000000" charset="-122"/>
              </a:rPr>
              <a:t>。</a:t>
            </a:r>
            <a:endParaRPr lang="en-US" altLang="zh-CN" dirty="0">
              <a:latin typeface="思源宋体" panose="02020400000000000000" charset="-122"/>
              <a:ea typeface="思源宋体" panose="02020400000000000000" charset="-122"/>
            </a:endParaRPr>
          </a:p>
          <a:p>
            <a:pPr marL="285750" indent="-285750">
              <a:buFont typeface="Wingdings" panose="05000000000000000000" pitchFamily="2" charset="2"/>
              <a:buChar char="Ø"/>
            </a:pPr>
            <a:r>
              <a:rPr lang="zh-CN" altLang="en-US" dirty="0">
                <a:latin typeface="思源宋体" panose="02020400000000000000" charset="-122"/>
                <a:ea typeface="思源宋体" panose="02020400000000000000" charset="-122"/>
              </a:rPr>
              <a:t>人脑中的海马区为大脑结构凝固作用的核心区域。</a:t>
            </a:r>
            <a:endParaRPr lang="zh-CN" altLang="en-US" dirty="0">
              <a:latin typeface="思源宋体" panose="02020400000000000000" charset="-122"/>
              <a:ea typeface="思源宋体" panose="02020400000000000000" charset="-122"/>
            </a:endParaRPr>
          </a:p>
        </p:txBody>
      </p:sp>
      <p:sp>
        <p:nvSpPr>
          <p:cNvPr id="4" name="文本框 3"/>
          <p:cNvSpPr txBox="1"/>
          <p:nvPr/>
        </p:nvSpPr>
        <p:spPr>
          <a:xfrm>
            <a:off x="252095" y="4183380"/>
            <a:ext cx="8639175" cy="706755"/>
          </a:xfrm>
          <a:prstGeom prst="rect">
            <a:avLst/>
          </a:prstGeom>
          <a:solidFill>
            <a:schemeClr val="bg1">
              <a:lumMod val="95000"/>
            </a:schemeClr>
          </a:solidFill>
        </p:spPr>
        <p:txBody>
          <a:bodyPr wrap="square" rtlCol="0" anchor="t">
            <a:spAutoFit/>
          </a:bodyPr>
          <a:p>
            <a:r>
              <a:rPr lang="zh-CN" altLang="en-US" sz="2000">
                <a:solidFill>
                  <a:srgbClr val="C00000"/>
                </a:solidFill>
                <a:latin typeface="华文中宋" panose="02010600040101010101" charset="-122"/>
                <a:ea typeface="华文中宋" panose="02010600040101010101" charset="-122"/>
                <a:cs typeface="华文中宋" panose="02010600040101010101" charset="-122"/>
              </a:rPr>
              <a:t>如果两个神经元总是相关联地受到刺激，它们之间的突触强度增加。这样的学习方法被称为赫布型学习（Hebbian learning）</a:t>
            </a:r>
            <a:endParaRPr lang="zh-CN" altLang="en-US" sz="2000">
              <a:solidFill>
                <a:srgbClr val="C00000"/>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endParaRPr lang="zh-CN" altLang="en-US" dirty="0"/>
          </a:p>
        </p:txBody>
      </p:sp>
      <p:pic>
        <p:nvPicPr>
          <p:cNvPr id="4" name="内容占位符 3" descr="屏幕剪辑"/>
          <p:cNvPicPr>
            <a:picLocks noGrp="1" noChangeAspect="1"/>
          </p:cNvPicPr>
          <p:nvPr>
            <p:ph sz="quarter" idx="1"/>
          </p:nvPr>
        </p:nvPicPr>
        <p:blipFill>
          <a:blip r:embed="rId1"/>
          <a:stretch>
            <a:fillRect/>
          </a:stretch>
        </p:blipFill>
        <p:spPr>
          <a:xfrm>
            <a:off x="943610" y="1058545"/>
            <a:ext cx="7254875" cy="5294630"/>
          </a:xfrm>
        </p:spPr>
      </p:pic>
      <p:pic>
        <p:nvPicPr>
          <p:cNvPr id="3" name="图片 2" descr="屏幕剪辑"/>
          <p:cNvPicPr>
            <a:picLocks noChangeAspect="1"/>
          </p:cNvPicPr>
          <p:nvPr/>
        </p:nvPicPr>
        <p:blipFill>
          <a:blip r:embed="rId2" cstate="print"/>
          <a:srcRect t="4895"/>
          <a:stretch>
            <a:fillRect/>
          </a:stretch>
        </p:blipFill>
        <p:spPr>
          <a:xfrm>
            <a:off x="4749165" y="1200150"/>
            <a:ext cx="4307205" cy="3103880"/>
          </a:xfrm>
          <a:prstGeom prst="rect">
            <a:avLst/>
          </a:prstGeom>
        </p:spPr>
      </p:pic>
      <p:cxnSp>
        <p:nvCxnSpPr>
          <p:cNvPr id="6" name="直接箭头连接符 5"/>
          <p:cNvCxnSpPr/>
          <p:nvPr/>
        </p:nvCxnSpPr>
        <p:spPr>
          <a:xfrm flipV="1">
            <a:off x="3932555" y="3581400"/>
            <a:ext cx="1249045" cy="64198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 name="内容占位符 3"/>
          <p:cNvPicPr>
            <a:picLocks noGrp="1" noChangeAspect="1"/>
          </p:cNvPicPr>
          <p:nvPr/>
        </p:nvPicPr>
        <p:blipFill>
          <a:blip r:embed="rId3"/>
          <a:stretch>
            <a:fillRect/>
          </a:stretch>
        </p:blipFill>
        <p:spPr>
          <a:xfrm>
            <a:off x="3423920" y="1200150"/>
            <a:ext cx="2266315" cy="146113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人工神经网络</a:t>
            </a:r>
            <a:endParaRPr lang="zh-CN" altLang="en-US" dirty="0"/>
          </a:p>
        </p:txBody>
      </p:sp>
      <p:sp>
        <p:nvSpPr>
          <p:cNvPr id="3" name="内容占位符 2"/>
          <p:cNvSpPr>
            <a:spLocks noGrp="1"/>
          </p:cNvSpPr>
          <p:nvPr>
            <p:ph sz="quarter" idx="1"/>
          </p:nvPr>
        </p:nvSpPr>
        <p:spPr/>
        <p:txBody>
          <a:bodyPr/>
          <a:lstStyle/>
          <a:p>
            <a:r>
              <a:rPr lang="zh-CN" altLang="en-US"/>
              <a:t>人工神经网络主要由大量的神经元以及它们之间的有向连接构成。因此考虑三方面：</a:t>
            </a:r>
            <a:endParaRPr lang="en-US" altLang="zh-CN"/>
          </a:p>
          <a:p>
            <a:endParaRPr lang="zh-CN" altLang="en-US"/>
          </a:p>
          <a:p>
            <a:r>
              <a:rPr lang="zh-CN" altLang="en-US"/>
              <a:t>神经元的激活规则</a:t>
            </a:r>
            <a:endParaRPr lang="en-US" altLang="zh-CN"/>
          </a:p>
          <a:p>
            <a:pPr lvl="1"/>
            <a:r>
              <a:rPr lang="zh-CN" altLang="en-US"/>
              <a:t>主要是指神经元输入到输出之间的映射关系，一般为非线性函数。</a:t>
            </a:r>
            <a:endParaRPr lang="zh-CN" altLang="en-US"/>
          </a:p>
          <a:p>
            <a:r>
              <a:rPr lang="zh-CN" altLang="en-US"/>
              <a:t>网络的拓扑结构</a:t>
            </a:r>
            <a:endParaRPr lang="en-US" altLang="zh-CN"/>
          </a:p>
          <a:p>
            <a:pPr lvl="1"/>
            <a:r>
              <a:rPr lang="zh-CN" altLang="en-US"/>
              <a:t>不同神经元之间的连接关系。</a:t>
            </a:r>
            <a:endParaRPr lang="zh-CN" altLang="en-US"/>
          </a:p>
          <a:p>
            <a:r>
              <a:rPr lang="zh-CN" altLang="en-US"/>
              <a:t>学习算法</a:t>
            </a:r>
            <a:endParaRPr lang="en-US" altLang="zh-CN"/>
          </a:p>
          <a:p>
            <a:pPr lvl="1"/>
            <a:r>
              <a:rPr lang="zh-CN" altLang="en-US"/>
              <a:t>通过训练数据来学习神经网络的参数。</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endParaRPr lang="zh-CN" altLang="en-US" dirty="0"/>
          </a:p>
        </p:txBody>
      </p:sp>
      <p:sp>
        <p:nvSpPr>
          <p:cNvPr id="3" name="内容占位符 2"/>
          <p:cNvSpPr>
            <a:spLocks noGrp="1"/>
          </p:cNvSpPr>
          <p:nvPr>
            <p:ph sz="quarter" idx="1"/>
          </p:nvPr>
        </p:nvSpPr>
        <p:spPr/>
        <p:txBody>
          <a:bodyPr/>
          <a:lstStyle/>
          <a:p>
            <a:r>
              <a:rPr lang="zh-CN" altLang="en-US" dirty="0"/>
              <a:t>人工神经网络由神经元模型构成，这种由许多神经元组成的信息处理网络具有并行分布结构。</a:t>
            </a:r>
            <a:endParaRPr lang="en-US" altLang="zh-CN" dirty="0"/>
          </a:p>
          <a:p>
            <a:pPr lvl="1"/>
            <a:r>
              <a:rPr lang="zh-CN" altLang="en-US" dirty="0"/>
              <a:t>虽然这里将 神经网络结构大体上分为三种类型，但是大多数网络都是</a:t>
            </a:r>
            <a:r>
              <a:rPr lang="zh-CN" altLang="en-US" dirty="0">
                <a:solidFill>
                  <a:srgbClr val="FF0000"/>
                </a:solidFill>
              </a:rPr>
              <a:t>复合型结构</a:t>
            </a:r>
            <a:r>
              <a:rPr lang="zh-CN" altLang="en-US" dirty="0"/>
              <a:t>，即一个神经网络中包括多种网络结构。</a:t>
            </a:r>
            <a:endParaRPr lang="zh-CN" altLang="en-US" dirty="0"/>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r="6825"/>
          <a:stretch>
            <a:fillRect/>
          </a:stretch>
        </p:blipFill>
        <p:spPr>
          <a:xfrm>
            <a:off x="514350" y="3386455"/>
            <a:ext cx="8115300" cy="28270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endParaRPr lang="zh-CN" altLang="en-US" dirty="0"/>
          </a:p>
        </p:txBody>
      </p:sp>
      <p:sp>
        <p:nvSpPr>
          <p:cNvPr id="3" name="内容占位符 2"/>
          <p:cNvSpPr>
            <a:spLocks noGrp="1"/>
          </p:cNvSpPr>
          <p:nvPr>
            <p:ph sz="quarter" idx="1"/>
          </p:nvPr>
        </p:nvSpPr>
        <p:spPr/>
        <p:txBody>
          <a:bodyPr/>
          <a:p>
            <a:endParaRPr lang="zh-CN" altLang="en-US"/>
          </a:p>
        </p:txBody>
      </p:sp>
      <mc:AlternateContent xmlns:mc="http://schemas.openxmlformats.org/markup-compatibility/2006">
        <mc:Choice xmlns:a14="http://schemas.microsoft.com/office/drawing/2010/main" Requires="a14">
          <p:sp>
            <p:nvSpPr>
              <p:cNvPr id="5" name="矩形 4"/>
              <p:cNvSpPr/>
              <p:nvPr/>
            </p:nvSpPr>
            <p:spPr>
              <a:xfrm>
                <a:off x="2064275" y="1278776"/>
                <a:ext cx="3690177" cy="58477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Cambria Math" panose="02040503050406030204" pitchFamily="18" charset="0"/>
                        </a:rPr>
                        <m:t>𝑦</m:t>
                      </m:r>
                      <m:r>
                        <a:rPr lang="en-US" altLang="zh-CN" sz="3200" i="1">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3</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2</m:t>
                      </m:r>
                      <m:r>
                        <a:rPr lang="en-US" altLang="zh-CN" sz="3200" i="1">
                          <a:latin typeface="Cambria Math" panose="02040503050406030204" pitchFamily="18" charset="0"/>
                          <a:ea typeface="Cambria Math" panose="02040503050406030204" pitchFamily="18" charset="0"/>
                        </a:rPr>
                        <m:t>(</m:t>
                      </m:r>
                      <m:r>
                        <a:rPr lang="pt-BR"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1</m:t>
                      </m:r>
                      <m:d>
                        <m:dPr>
                          <m:ctrlPr>
                            <a:rPr lang="pt-BR" altLang="zh-CN" sz="3200" i="1">
                              <a:latin typeface="Cambria Math" panose="02040503050406030204" pitchFamily="18" charset="0"/>
                              <a:ea typeface="Cambria Math" panose="02040503050406030204" pitchFamily="18" charset="0"/>
                            </a:rPr>
                          </m:ctrlPr>
                        </m:dPr>
                        <m:e>
                          <m:r>
                            <a:rPr lang="pt-BR" altLang="zh-CN" sz="3200" i="1">
                              <a:latin typeface="Cambria Math" panose="02040503050406030204" pitchFamily="18" charset="0"/>
                              <a:ea typeface="Cambria Math" panose="02040503050406030204" pitchFamily="18" charset="0"/>
                            </a:rPr>
                            <m:t>𝑥</m:t>
                          </m:r>
                        </m:e>
                      </m:d>
                      <m:r>
                        <a:rPr lang="en-US" altLang="zh-CN" sz="3200" i="1">
                          <a:latin typeface="Cambria Math" panose="02040503050406030204" pitchFamily="18" charset="0"/>
                          <a:ea typeface="Cambria Math" panose="02040503050406030204" pitchFamily="18" charset="0"/>
                        </a:rPr>
                        <m:t>))</m:t>
                      </m:r>
                    </m:oMath>
                  </m:oMathPara>
                </a14:m>
                <a:endParaRPr lang="zh-CN" altLang="zh-CN" sz="3200" i="1" dirty="0">
                  <a:latin typeface="Cambria Math" panose="020405030504060302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2542430" y="1314971"/>
                <a:ext cx="3690177" cy="584775"/>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 name="矩形 5"/>
              <p:cNvSpPr/>
              <p:nvPr/>
            </p:nvSpPr>
            <p:spPr>
              <a:xfrm>
                <a:off x="2670462" y="1999327"/>
                <a:ext cx="2201692" cy="404983"/>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𝑊</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en-US" altLang="zh-CN" i="1" baseline="30000">
                              <a:solidFill>
                                <a:srgbClr val="FF0000"/>
                              </a:solidFill>
                              <a:latin typeface="Cambria Math" panose="02040503050406030204" pitchFamily="18" charset="0"/>
                              <a:ea typeface="Cambria Math" panose="02040503050406030204" pitchFamily="18" charset="0"/>
                            </a:rPr>
                            <m:t>−1</m:t>
                          </m:r>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m:t>
                              </m:r>
                            </m:e>
                          </m:d>
                        </m:e>
                      </m:d>
                    </m:oMath>
                  </m:oMathPara>
                </a14:m>
                <a:endParaRPr lang="en-US" altLang="zh-CN" dirty="0">
                  <a:solidFill>
                    <a:srgbClr val="FF0000"/>
                  </a:solidFill>
                  <a:latin typeface="Cambria Math" panose="02040503050406030204" pitchFamily="18" charset="0"/>
                  <a:ea typeface="Cambria Math" panose="020405030504060302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3157507" y="2035522"/>
                <a:ext cx="2201692" cy="404983"/>
              </a:xfrm>
              <a:prstGeom prst="rect">
                <a:avLst/>
              </a:prstGeom>
              <a:blipFill rotWithShape="1">
                <a:blip r:embed="rId2"/>
                <a:stretch>
                  <a:fillRect b="-9091"/>
                </a:stretch>
              </a:blipFill>
            </p:spPr>
            <p:txBody>
              <a:bodyPr/>
              <a:lstStyle/>
              <a:p>
                <a:r>
                  <a:rPr lang="zh-CN" altLang="en-US">
                    <a:noFill/>
                  </a:rPr>
                  <a:t> </a:t>
                </a:r>
                <a:endParaRPr lang="zh-CN" altLang="en-US">
                  <a:noFill/>
                </a:endParaRPr>
              </a:p>
            </p:txBody>
          </p:sp>
        </mc:Fallback>
      </mc:AlternateContent>
      <p:pic>
        <p:nvPicPr>
          <p:cNvPr id="7" name="图片 6" descr="屏幕剪辑"/>
          <p:cNvPicPr>
            <a:picLocks noChangeAspect="1"/>
          </p:cNvPicPr>
          <p:nvPr/>
        </p:nvPicPr>
        <p:blipFill>
          <a:blip r:embed="rId3" cstate="print"/>
          <a:stretch>
            <a:fillRect/>
          </a:stretch>
        </p:blipFill>
        <p:spPr>
          <a:xfrm>
            <a:off x="1346835" y="2562860"/>
            <a:ext cx="6449695" cy="3688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endParaRPr lang="zh-CN" altLang="en-US" dirty="0"/>
          </a:p>
        </p:txBody>
      </p:sp>
      <p:sp>
        <p:nvSpPr>
          <p:cNvPr id="3" name="内容占位符 2"/>
          <p:cNvSpPr>
            <a:spLocks noGrp="1"/>
          </p:cNvSpPr>
          <p:nvPr>
            <p:ph sz="quarter" idx="1"/>
          </p:nvPr>
        </p:nvSpPr>
        <p:spPr/>
        <p:txBody>
          <a:bodyPr/>
          <a:lstStyle/>
          <a:p>
            <a:r>
              <a:rPr lang="zh-CN" altLang="en-US" dirty="0"/>
              <a:t>偏导数</a:t>
            </a:r>
            <a:endParaRPr lang="zh-CN" altLang="en-US" dirty="0"/>
          </a:p>
          <a:p>
            <a:pPr marL="0" marR="0" lvl="0" indent="0" defTabSz="914400" eaLnBrk="1" fontAlgn="auto" latinLnBrk="0" hangingPunct="1">
              <a:lnSpc>
                <a:spcPct val="100000"/>
              </a:lnSpc>
              <a:spcBef>
                <a:spcPts val="0"/>
              </a:spcBef>
              <a:spcAft>
                <a:spcPts val="0"/>
              </a:spcAft>
              <a:buClrTx/>
              <a:buSzTx/>
              <a:buFontTx/>
              <a:buNone/>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pPr marL="0" indent="0">
              <a:buNone/>
            </a:pPr>
            <a:endParaRPr lang="en-US" altLang="zh-CN" dirty="0"/>
          </a:p>
          <a:p>
            <a:endParaRPr lang="zh-CN" altLang="en-US" dirty="0"/>
          </a:p>
        </p:txBody>
      </p:sp>
      <p:pic>
        <p:nvPicPr>
          <p:cNvPr id="5124" name="Picture 4" descr="âderivativeâçå¾çæç´¢ç»æ"/>
          <p:cNvPicPr>
            <a:picLocks noChangeAspect="1" noChangeArrowheads="1"/>
          </p:cNvPicPr>
          <p:nvPr/>
        </p:nvPicPr>
        <p:blipFill>
          <a:blip r:embed="rId1"/>
          <a:srcRect/>
          <a:stretch>
            <a:fillRect/>
          </a:stretch>
        </p:blipFill>
        <p:spPr bwMode="auto">
          <a:xfrm>
            <a:off x="2327910" y="1312545"/>
            <a:ext cx="4661535" cy="301307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600200" y="5715000"/>
            <a:ext cx="6743700" cy="368300"/>
          </a:xfrm>
          <a:prstGeom prst="rect">
            <a:avLst/>
          </a:prstGeom>
        </p:spPr>
        <p:txBody>
          <a:bodyPr wrap="square">
            <a:spAutoFit/>
          </a:bodyPr>
          <a:lstStyle/>
          <a:p>
            <a:r>
              <a:rPr lang="zh-CN" altLang="en-US" dirty="0">
                <a:solidFill>
                  <a:srgbClr val="FF0000"/>
                </a:solidFill>
              </a:rPr>
              <a:t>神经网络天然不是深度学习，但深度学习天然是神经网络。</a:t>
            </a:r>
            <a:endParaRPr lang="zh-CN" altLang="en-US" dirty="0">
              <a:solidFill>
                <a:srgbClr val="FF0000"/>
              </a:solidFill>
            </a:endParaRPr>
          </a:p>
        </p:txBody>
      </p:sp>
      <p:sp>
        <p:nvSpPr>
          <p:cNvPr id="4" name="文本框 3"/>
          <p:cNvSpPr txBox="1">
            <a:spLocks noRot="1" noChangeAspect="1" noMove="1" noResize="1" noEditPoints="1" noAdjustHandles="1" noChangeArrowheads="1" noChangeShapeType="1" noTextEdit="1"/>
          </p:cNvSpPr>
          <p:nvPr/>
        </p:nvSpPr>
        <p:spPr>
          <a:xfrm>
            <a:off x="2702560" y="4641215"/>
            <a:ext cx="3738880" cy="758190"/>
          </a:xfrm>
          <a:prstGeom prst="rect">
            <a:avLst/>
          </a:prstGeom>
          <a:blipFill rotWithShape="1">
            <a:blip r:embed="rId2"/>
            <a:stretch>
              <a:fillRect/>
            </a:stretch>
          </a:blipFill>
        </p:spPr>
        <p:txBody>
          <a:bodyPr/>
          <a:p>
            <a:r>
              <a:rPr lang="zh-CN" altLang="en-US">
                <a:noFill/>
              </a:rPr>
              <a:t> </a:t>
            </a:r>
            <a:endParaRPr lang="zh-CN" altLang="en-US">
              <a:no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sz="quarter" idx="1"/>
          </p:nvPr>
        </p:nvSpPr>
        <p:spPr/>
        <p:txBody>
          <a:bodyPr/>
          <a:lstStyle/>
          <a:p>
            <a:r>
              <a:rPr lang="zh-CN" altLang="en-US" sz="2400" dirty="0"/>
              <a:t>神经网络的发展大致经过五个阶段。</a:t>
            </a:r>
            <a:endParaRPr lang="en-US" altLang="zh-CN" sz="2400" dirty="0"/>
          </a:p>
          <a:p>
            <a:r>
              <a:rPr lang="zh-CN" altLang="en-US" sz="2400" dirty="0"/>
              <a:t>第一阶段：模型提出</a:t>
            </a:r>
            <a:endParaRPr lang="en-US" altLang="zh-CN" sz="2400" dirty="0"/>
          </a:p>
          <a:p>
            <a:pPr lvl="1"/>
            <a:r>
              <a:rPr lang="zh-CN" altLang="en-US" sz="2000" dirty="0"/>
              <a:t>在</a:t>
            </a:r>
            <a:r>
              <a:rPr lang="en-US" altLang="zh-CN" sz="2000" dirty="0"/>
              <a:t>1943</a:t>
            </a:r>
            <a:r>
              <a:rPr lang="zh-CN" altLang="en-US" sz="2000" dirty="0"/>
              <a:t>年，心理学家</a:t>
            </a:r>
            <a:r>
              <a:rPr lang="en-US" altLang="zh-CN" sz="2000" dirty="0"/>
              <a:t>Warren McCulloch</a:t>
            </a:r>
            <a:r>
              <a:rPr lang="zh-CN" altLang="en-US" sz="2000" dirty="0"/>
              <a:t>和数学家</a:t>
            </a:r>
            <a:r>
              <a:rPr lang="en-US" altLang="zh-CN" sz="2000" dirty="0"/>
              <a:t>Walter Pitts</a:t>
            </a:r>
            <a:r>
              <a:rPr lang="zh-CN" altLang="en-US" sz="2000" dirty="0"/>
              <a:t>和最早描述了一种理想化的人工神经网络，并构建了一种基于简单逻辑运算的计算机制。他们提出的神经网络模型称为</a:t>
            </a:r>
            <a:r>
              <a:rPr lang="en-US" altLang="zh-CN" sz="2000" dirty="0"/>
              <a:t>MP</a:t>
            </a:r>
            <a:r>
              <a:rPr lang="zh-CN" altLang="en-US" sz="2000" dirty="0"/>
              <a:t>模型。</a:t>
            </a:r>
            <a:endParaRPr lang="en-US" altLang="zh-CN" sz="2000" dirty="0"/>
          </a:p>
          <a:p>
            <a:pPr lvl="1"/>
            <a:r>
              <a:rPr lang="zh-CN" altLang="en-US" sz="2000" dirty="0"/>
              <a:t>阿兰</a:t>
            </a:r>
            <a:r>
              <a:rPr lang="en-US" altLang="zh-CN" sz="2000" dirty="0"/>
              <a:t>·</a:t>
            </a:r>
            <a:r>
              <a:rPr lang="zh-CN" altLang="en-US" sz="2000" dirty="0"/>
              <a:t>图灵在</a:t>
            </a:r>
            <a:r>
              <a:rPr lang="en-US" altLang="zh-CN" sz="2000" dirty="0"/>
              <a:t>1948</a:t>
            </a:r>
            <a:r>
              <a:rPr lang="zh-CN" altLang="en-US" sz="2000" dirty="0"/>
              <a:t>年的论文中描述了一种“</a:t>
            </a:r>
            <a:r>
              <a:rPr lang="en-US" altLang="zh-CN" sz="2000" dirty="0"/>
              <a:t>B</a:t>
            </a:r>
            <a:r>
              <a:rPr lang="zh-CN" altLang="en-US" sz="2000" dirty="0"/>
              <a:t>型图灵机”。</a:t>
            </a:r>
            <a:r>
              <a:rPr lang="en-US" altLang="zh-CN" sz="2000" dirty="0"/>
              <a:t>(</a:t>
            </a:r>
            <a:r>
              <a:rPr lang="zh-CN" altLang="en-US" sz="2000" dirty="0"/>
              <a:t>赫布型学习</a:t>
            </a:r>
            <a:r>
              <a:rPr lang="en-US" altLang="zh-CN" sz="2000" dirty="0"/>
              <a:t>)</a:t>
            </a:r>
            <a:endParaRPr lang="en-US" altLang="zh-CN" sz="2000" dirty="0"/>
          </a:p>
          <a:p>
            <a:pPr lvl="1"/>
            <a:r>
              <a:rPr lang="en-US" altLang="zh-CN" sz="2000" dirty="0"/>
              <a:t>1951</a:t>
            </a:r>
            <a:r>
              <a:rPr lang="zh-CN" altLang="en-US" sz="2000" dirty="0"/>
              <a:t>年，</a:t>
            </a:r>
            <a:r>
              <a:rPr lang="en-US" altLang="zh-CN" sz="2000" dirty="0"/>
              <a:t>McCulloch</a:t>
            </a:r>
            <a:r>
              <a:rPr lang="zh-CN" altLang="en-US" sz="2000" dirty="0"/>
              <a:t>和</a:t>
            </a:r>
            <a:r>
              <a:rPr lang="en-US" altLang="zh-CN" sz="2000" dirty="0"/>
              <a:t>Pitts</a:t>
            </a:r>
            <a:r>
              <a:rPr lang="zh-CN" altLang="en-US" sz="2000" dirty="0"/>
              <a:t>的学生</a:t>
            </a:r>
            <a:r>
              <a:rPr lang="en-US" altLang="zh-CN" sz="2000" dirty="0"/>
              <a:t>Marvin Minsky</a:t>
            </a:r>
            <a:r>
              <a:rPr lang="zh-CN" altLang="en-US" sz="2000" dirty="0"/>
              <a:t>建造了第一台神经网络机，称为</a:t>
            </a:r>
            <a:r>
              <a:rPr lang="en-US" altLang="zh-CN" sz="2000" dirty="0"/>
              <a:t>SNARC</a:t>
            </a:r>
            <a:r>
              <a:rPr lang="zh-CN" altLang="en-US" sz="2000" dirty="0"/>
              <a:t>。</a:t>
            </a:r>
            <a:endParaRPr lang="en-US" altLang="zh-CN" sz="2000" dirty="0"/>
          </a:p>
          <a:p>
            <a:pPr lvl="1"/>
            <a:r>
              <a:rPr lang="en-US" altLang="zh-CN" sz="2000" dirty="0"/>
              <a:t>Rosenblatt [1958]</a:t>
            </a:r>
            <a:r>
              <a:rPr lang="zh-CN" altLang="en-US" sz="2000" dirty="0"/>
              <a:t>最早提出可以模拟人类感知能力的神经网络模型，并称之为</a:t>
            </a:r>
            <a:r>
              <a:rPr lang="zh-CN" altLang="en-US" sz="2000" b="1" dirty="0">
                <a:solidFill>
                  <a:srgbClr val="FF0000"/>
                </a:solidFill>
              </a:rPr>
              <a:t>感知器（</a:t>
            </a:r>
            <a:r>
              <a:rPr lang="en-US" altLang="zh-CN" sz="2000" b="1" dirty="0">
                <a:solidFill>
                  <a:srgbClr val="FF0000"/>
                </a:solidFill>
              </a:rPr>
              <a:t>Perceptron</a:t>
            </a:r>
            <a:r>
              <a:rPr lang="zh-CN" altLang="en-US" sz="2000" b="1" dirty="0">
                <a:solidFill>
                  <a:srgbClr val="FF0000"/>
                </a:solidFill>
              </a:rPr>
              <a:t>）</a:t>
            </a:r>
            <a:r>
              <a:rPr lang="zh-CN" altLang="en-US" sz="2000" dirty="0"/>
              <a:t>，并提出了一种接近于人类学习过程（迭代、试错）的学习算法。</a:t>
            </a:r>
            <a:endParaRPr lang="zh-CN" altLang="en-US" sz="2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endParaRPr lang="zh-CN" altLang="en-US" dirty="0"/>
          </a:p>
        </p:txBody>
      </p:sp>
      <p:sp>
        <p:nvSpPr>
          <p:cNvPr id="3" name="内容占位符 2"/>
          <p:cNvSpPr>
            <a:spLocks noGrp="1"/>
          </p:cNvSpPr>
          <p:nvPr>
            <p:ph sz="quarter" idx="1"/>
          </p:nvPr>
        </p:nvSpPr>
        <p:spPr/>
        <p:txBody>
          <a:bodyPr/>
          <a:lstStyle/>
          <a:p>
            <a:r>
              <a:rPr lang="zh-CN" altLang="en-US" sz="2400" dirty="0"/>
              <a:t>第二阶段：冰河期</a:t>
            </a:r>
            <a:endParaRPr lang="en-US" altLang="zh-CN" sz="2400" dirty="0"/>
          </a:p>
          <a:p>
            <a:pPr lvl="1"/>
            <a:r>
              <a:rPr lang="en-US" altLang="zh-CN" sz="2000" dirty="0"/>
              <a:t>1969</a:t>
            </a:r>
            <a:r>
              <a:rPr lang="zh-CN" altLang="en-US" sz="2000" dirty="0"/>
              <a:t>年，</a:t>
            </a:r>
            <a:r>
              <a:rPr lang="en-US" altLang="zh-CN" sz="2000" dirty="0"/>
              <a:t>Marvin Minsky</a:t>
            </a:r>
            <a:r>
              <a:rPr lang="zh-CN" altLang="en-US" sz="2000" dirty="0"/>
              <a:t>出版</a:t>
            </a:r>
            <a:r>
              <a:rPr lang="en-US" altLang="zh-CN" sz="2000" dirty="0"/>
              <a:t>《</a:t>
            </a:r>
            <a:r>
              <a:rPr lang="zh-CN" altLang="en-US" sz="2000" dirty="0"/>
              <a:t>感知机</a:t>
            </a:r>
            <a:r>
              <a:rPr lang="en-US" altLang="zh-CN" sz="2000" dirty="0"/>
              <a:t>》</a:t>
            </a:r>
            <a:r>
              <a:rPr lang="zh-CN" altLang="en-US" sz="2000" dirty="0"/>
              <a:t>一书，书中论断直接将神经网络打入冷宫，导致神经网络十多年的“冰河期”。他们发现了神经网络的两个关键问题。</a:t>
            </a:r>
            <a:endParaRPr lang="en-US" altLang="zh-CN" sz="2000" dirty="0"/>
          </a:p>
          <a:p>
            <a:pPr lvl="2"/>
            <a:r>
              <a:rPr lang="zh-CN" altLang="en-US" sz="2000" dirty="0"/>
              <a:t>第一是</a:t>
            </a:r>
            <a:r>
              <a:rPr lang="zh-CN" altLang="en-US" sz="2000" b="1" dirty="0">
                <a:solidFill>
                  <a:srgbClr val="FF0000"/>
                </a:solidFill>
              </a:rPr>
              <a:t>基本感知机无法处理异或回路</a:t>
            </a:r>
            <a:r>
              <a:rPr lang="zh-CN" altLang="en-US" sz="2000" dirty="0"/>
              <a:t>。</a:t>
            </a:r>
            <a:endParaRPr lang="en-US" altLang="zh-CN" sz="2000" dirty="0"/>
          </a:p>
          <a:p>
            <a:pPr lvl="2"/>
            <a:r>
              <a:rPr lang="zh-CN" altLang="en-US" sz="2000" dirty="0"/>
              <a:t>第二个重要的问题是电脑没有足够的能力来处理大型神经网络所需要的很长的计算时间。</a:t>
            </a:r>
            <a:endParaRPr lang="zh-CN" altLang="en-US" sz="2000" dirty="0"/>
          </a:p>
          <a:p>
            <a:pPr lvl="2"/>
            <a:endParaRPr lang="en-US" altLang="zh-CN" sz="2000" dirty="0"/>
          </a:p>
          <a:p>
            <a:pPr lvl="1"/>
            <a:r>
              <a:rPr lang="en-US" altLang="zh-CN" sz="2000" dirty="0"/>
              <a:t>1974</a:t>
            </a:r>
            <a:r>
              <a:rPr lang="zh-CN" altLang="en-US" sz="2000" dirty="0"/>
              <a:t>年，哈佛大学的</a:t>
            </a:r>
            <a:r>
              <a:rPr lang="en-US" altLang="zh-CN" sz="2000" dirty="0"/>
              <a:t>Paul </a:t>
            </a:r>
            <a:r>
              <a:rPr lang="en-US" altLang="zh-CN" sz="2000" dirty="0" err="1"/>
              <a:t>Webos</a:t>
            </a:r>
            <a:r>
              <a:rPr lang="zh-CN" altLang="en-US" sz="2000" dirty="0"/>
              <a:t>发明</a:t>
            </a:r>
            <a:r>
              <a:rPr lang="zh-CN" altLang="en-US" sz="2000" dirty="0">
                <a:solidFill>
                  <a:srgbClr val="FF0000"/>
                </a:solidFill>
              </a:rPr>
              <a:t>反向传播算法</a:t>
            </a:r>
            <a:r>
              <a:rPr lang="zh-CN" altLang="en-US" sz="2000" dirty="0"/>
              <a:t>，但当时未受到应有的重视。</a:t>
            </a:r>
            <a:endParaRPr lang="en-US" altLang="zh-CN" sz="2000" dirty="0"/>
          </a:p>
          <a:p>
            <a:pPr lvl="1"/>
            <a:r>
              <a:rPr lang="en-US" altLang="zh-CN" sz="2000" dirty="0"/>
              <a:t>1980</a:t>
            </a:r>
            <a:r>
              <a:rPr lang="zh-CN" altLang="en-US" sz="2000" dirty="0"/>
              <a:t>年，</a:t>
            </a:r>
            <a:r>
              <a:rPr lang="en-US" altLang="zh-CN" sz="2000" dirty="0" err="1"/>
              <a:t>Kunihiko</a:t>
            </a:r>
            <a:r>
              <a:rPr lang="en-US" altLang="zh-CN" sz="2000" dirty="0"/>
              <a:t> Fukushima</a:t>
            </a:r>
            <a:r>
              <a:rPr lang="zh-CN" altLang="en-US" sz="2000" dirty="0"/>
              <a:t>（福岛邦彦）提出了一种带卷积和子采样操作的多层神经网络：新知机（</a:t>
            </a:r>
            <a:r>
              <a:rPr lang="en-US" altLang="zh-CN" sz="2000" dirty="0" err="1"/>
              <a:t>Neocognitron</a:t>
            </a:r>
            <a:r>
              <a:rPr lang="zh-CN" altLang="en-US" sz="2000" dirty="0"/>
              <a:t>）</a:t>
            </a:r>
            <a:endParaRPr lang="zh-CN" altLang="en-US" sz="2000" dirty="0"/>
          </a:p>
        </p:txBody>
      </p:sp>
      <p:pic>
        <p:nvPicPr>
          <p:cNvPr id="4" name="图片 3"/>
          <p:cNvPicPr>
            <a:picLocks noChangeAspect="1"/>
          </p:cNvPicPr>
          <p:nvPr/>
        </p:nvPicPr>
        <p:blipFill>
          <a:blip r:embed="rId1"/>
          <a:stretch>
            <a:fillRect/>
          </a:stretch>
        </p:blipFill>
        <p:spPr>
          <a:xfrm>
            <a:off x="7409180" y="2308860"/>
            <a:ext cx="1330960" cy="888365"/>
          </a:xfrm>
          <a:prstGeom prst="rect">
            <a:avLst/>
          </a:prstGeom>
        </p:spPr>
      </p:pic>
      <p:pic>
        <p:nvPicPr>
          <p:cNvPr id="5" name="图片 4"/>
          <p:cNvPicPr>
            <a:picLocks noChangeAspect="1"/>
          </p:cNvPicPr>
          <p:nvPr/>
        </p:nvPicPr>
        <p:blipFill>
          <a:blip r:embed="rId2"/>
          <a:srcRect l="27526" t="2209" r="8951" b="30763"/>
          <a:stretch>
            <a:fillRect/>
          </a:stretch>
        </p:blipFill>
        <p:spPr>
          <a:xfrm>
            <a:off x="7409180" y="5640070"/>
            <a:ext cx="1329690" cy="831215"/>
          </a:xfrm>
          <a:prstGeom prst="rect">
            <a:avLst/>
          </a:prstGeom>
        </p:spPr>
      </p:pic>
      <p:sp>
        <p:nvSpPr>
          <p:cNvPr id="6" name="文本框 5"/>
          <p:cNvSpPr txBox="1"/>
          <p:nvPr/>
        </p:nvSpPr>
        <p:spPr>
          <a:xfrm>
            <a:off x="4591050" y="5949315"/>
            <a:ext cx="2818130" cy="521970"/>
          </a:xfrm>
          <a:prstGeom prst="rect">
            <a:avLst/>
          </a:prstGeom>
          <a:noFill/>
        </p:spPr>
        <p:txBody>
          <a:bodyPr wrap="square" rtlCol="0" anchor="t">
            <a:spAutoFit/>
          </a:bodyPr>
          <a:p>
            <a:r>
              <a:rPr lang="zh-CN" altLang="en-US" sz="1400"/>
              <a:t>福岛邦彦，因深度学习研究，获2020年富兰克林学院奖</a:t>
            </a:r>
            <a:endParaRPr lang="zh-CN"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课程大纲</a:t>
            </a:r>
            <a:endParaRPr lang="zh-CN" altLang="en-US" dirty="0"/>
          </a:p>
        </p:txBody>
      </p:sp>
      <p:sp>
        <p:nvSpPr>
          <p:cNvPr id="3" name="内容占位符 2"/>
          <p:cNvSpPr>
            <a:spLocks noGrp="1"/>
          </p:cNvSpPr>
          <p:nvPr>
            <p:ph sz="quarter" idx="1"/>
          </p:nvPr>
        </p:nvSpPr>
        <p:spPr/>
        <p:txBody>
          <a:bodyPr/>
          <a:lstStyle/>
          <a:p>
            <a:r>
              <a:rPr lang="zh-CN" altLang="en-US"/>
              <a:t>概述</a:t>
            </a:r>
            <a:endParaRPr lang="en-US" altLang="zh-CN"/>
          </a:p>
          <a:p>
            <a:pPr lvl="1"/>
            <a:r>
              <a:rPr lang="zh-CN" altLang="en-US"/>
              <a:t>机器学习概述</a:t>
            </a:r>
            <a:endParaRPr lang="zh-CN" altLang="en-US"/>
          </a:p>
          <a:p>
            <a:pPr lvl="1"/>
            <a:r>
              <a:rPr lang="zh-CN" altLang="en-US"/>
              <a:t>线性模型</a:t>
            </a:r>
            <a:endParaRPr lang="zh-CN" altLang="en-US"/>
          </a:p>
          <a:p>
            <a:r>
              <a:rPr lang="zh-CN" altLang="en-US"/>
              <a:t>基础网络模型</a:t>
            </a:r>
            <a:endParaRPr lang="en-US" altLang="zh-CN"/>
          </a:p>
          <a:p>
            <a:pPr lvl="1"/>
            <a:r>
              <a:rPr lang="zh-CN" altLang="en-US"/>
              <a:t>前馈神经网络</a:t>
            </a:r>
            <a:endParaRPr lang="zh-CN" altLang="en-US"/>
          </a:p>
          <a:p>
            <a:pPr lvl="1"/>
            <a:r>
              <a:rPr lang="zh-CN" altLang="en-US"/>
              <a:t>卷积神经网络</a:t>
            </a:r>
            <a:endParaRPr lang="zh-CN" altLang="en-US"/>
          </a:p>
          <a:p>
            <a:pPr lvl="1"/>
            <a:r>
              <a:rPr lang="zh-CN" altLang="en-US"/>
              <a:t>循环神经网络</a:t>
            </a:r>
            <a:endParaRPr lang="zh-CN" altLang="en-US"/>
          </a:p>
          <a:p>
            <a:pPr lvl="1"/>
            <a:r>
              <a:rPr lang="zh-CN" altLang="en-US"/>
              <a:t>网络优化与正则化</a:t>
            </a:r>
            <a:endParaRPr lang="zh-CN" altLang="en-US"/>
          </a:p>
          <a:p>
            <a:pPr lvl="1"/>
            <a:r>
              <a:rPr lang="zh-CN" altLang="en-US"/>
              <a:t>记忆与注意力机制</a:t>
            </a:r>
            <a:endParaRPr lang="zh-CN" altLang="en-US"/>
          </a:p>
          <a:p>
            <a:pPr lvl="1"/>
            <a:r>
              <a:rPr lang="zh-CN" altLang="en-US"/>
              <a:t>无监督学习</a:t>
            </a:r>
            <a:endParaRPr lang="zh-CN" altLang="en-US"/>
          </a:p>
          <a:p>
            <a:pPr lvl="1"/>
            <a:endParaRPr lang="en-US" altLang="zh-CN"/>
          </a:p>
          <a:p>
            <a:pPr lvl="1"/>
            <a:endParaRPr lang="en-US" altLang="zh-CN" dirty="0"/>
          </a:p>
        </p:txBody>
      </p:sp>
      <p:sp>
        <p:nvSpPr>
          <p:cNvPr id="4" name="内容占位符 3"/>
          <p:cNvSpPr>
            <a:spLocks noGrp="1"/>
          </p:cNvSpPr>
          <p:nvPr>
            <p:ph sz="quarter" idx="4294967295"/>
          </p:nvPr>
        </p:nvSpPr>
        <p:spPr>
          <a:xfrm>
            <a:off x="5102225" y="1216025"/>
            <a:ext cx="4041775" cy="4937760"/>
          </a:xfrm>
        </p:spPr>
        <p:txBody>
          <a:bodyPr/>
          <a:lstStyle/>
          <a:p>
            <a:r>
              <a:rPr lang="zh-CN" altLang="en-US"/>
              <a:t>进阶模型</a:t>
            </a:r>
            <a:endParaRPr lang="zh-CN" altLang="en-US"/>
          </a:p>
          <a:p>
            <a:pPr lvl="1"/>
            <a:r>
              <a:rPr lang="zh-CN" altLang="en-US"/>
              <a:t>概率图模型</a:t>
            </a:r>
            <a:endParaRPr lang="zh-CN" altLang="en-US"/>
          </a:p>
          <a:p>
            <a:pPr lvl="1"/>
            <a:r>
              <a:rPr lang="zh-CN" altLang="en-US"/>
              <a:t>玻尔兹曼机</a:t>
            </a:r>
            <a:endParaRPr lang="zh-CN" altLang="en-US"/>
          </a:p>
          <a:p>
            <a:pPr lvl="1"/>
            <a:r>
              <a:rPr lang="zh-CN" altLang="en-US"/>
              <a:t>深度信念网络</a:t>
            </a:r>
            <a:endParaRPr lang="zh-CN" altLang="en-US"/>
          </a:p>
          <a:p>
            <a:pPr lvl="1"/>
            <a:r>
              <a:rPr lang="zh-CN" altLang="en-US"/>
              <a:t>深度生成模型</a:t>
            </a:r>
            <a:endParaRPr lang="zh-CN" altLang="en-US"/>
          </a:p>
          <a:p>
            <a:pPr lvl="1"/>
            <a:r>
              <a:rPr lang="zh-CN" altLang="en-US"/>
              <a:t>深度强化学习</a:t>
            </a:r>
            <a:endParaRPr lang="zh-CN" altLang="en-US"/>
          </a:p>
          <a:p>
            <a:pPr lvl="1"/>
            <a:r>
              <a:rPr lang="zh-CN" altLang="en-US"/>
              <a:t>序列生成模型</a:t>
            </a:r>
            <a:endParaRPr lang="zh-CN" altLang="en-US"/>
          </a:p>
          <a:p>
            <a:pPr lvl="1"/>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endParaRPr lang="zh-CN" altLang="en-US" dirty="0"/>
          </a:p>
        </p:txBody>
      </p:sp>
      <p:sp>
        <p:nvSpPr>
          <p:cNvPr id="3" name="内容占位符 2"/>
          <p:cNvSpPr>
            <a:spLocks noGrp="1"/>
          </p:cNvSpPr>
          <p:nvPr>
            <p:ph sz="quarter" idx="1"/>
          </p:nvPr>
        </p:nvSpPr>
        <p:spPr/>
        <p:txBody>
          <a:bodyPr/>
          <a:lstStyle/>
          <a:p>
            <a:r>
              <a:rPr lang="zh-CN" altLang="en-US" sz="2400" dirty="0"/>
              <a:t>第三阶段：反向传播算法引起的复兴</a:t>
            </a:r>
            <a:endParaRPr lang="en-US" altLang="zh-CN" sz="2400" dirty="0"/>
          </a:p>
          <a:p>
            <a:pPr lvl="1" algn="just"/>
            <a:r>
              <a:rPr lang="en-US" altLang="zh-CN" sz="2000" dirty="0"/>
              <a:t>1983</a:t>
            </a:r>
            <a:r>
              <a:rPr lang="zh-CN" altLang="en-US" sz="2000" dirty="0"/>
              <a:t>年，加州理工学院的物理学家</a:t>
            </a:r>
            <a:r>
              <a:rPr lang="en-US" altLang="zh-CN" sz="2000" b="1" dirty="0">
                <a:solidFill>
                  <a:srgbClr val="FF0000"/>
                </a:solidFill>
              </a:rPr>
              <a:t>John Hopfield</a:t>
            </a:r>
            <a:r>
              <a:rPr lang="zh-CN" altLang="en-US" sz="2000" dirty="0"/>
              <a:t>对神经网络引入能量函数的概念，并提出了用于联想记忆和优化计算的网络（称为</a:t>
            </a:r>
            <a:r>
              <a:rPr lang="en-US" altLang="zh-CN" sz="2000" dirty="0"/>
              <a:t>Hopfield</a:t>
            </a:r>
            <a:r>
              <a:rPr lang="zh-CN" altLang="en-US" sz="2000" dirty="0"/>
              <a:t>网络），在旅行商问题上获得当时最好结果，引起轰动。</a:t>
            </a:r>
            <a:endParaRPr lang="en-US" altLang="zh-CN" sz="2000" dirty="0"/>
          </a:p>
          <a:p>
            <a:pPr lvl="1" algn="just"/>
            <a:r>
              <a:rPr lang="en-US" altLang="zh-CN" sz="2000" dirty="0"/>
              <a:t>1984</a:t>
            </a:r>
            <a:r>
              <a:rPr lang="zh-CN" altLang="en-US" sz="2000" dirty="0"/>
              <a:t>年，</a:t>
            </a:r>
            <a:r>
              <a:rPr lang="en-US" altLang="zh-CN" sz="2000" b="1" dirty="0">
                <a:solidFill>
                  <a:srgbClr val="FF0000"/>
                </a:solidFill>
              </a:rPr>
              <a:t>Geoffrey Hinton</a:t>
            </a:r>
            <a:r>
              <a:rPr lang="zh-CN" altLang="en-US" sz="2000" dirty="0"/>
              <a:t>提出一种随机化版本的</a:t>
            </a:r>
            <a:r>
              <a:rPr lang="en-US" altLang="zh-CN" sz="2000" b="1" dirty="0">
                <a:solidFill>
                  <a:srgbClr val="FF0000"/>
                </a:solidFill>
              </a:rPr>
              <a:t>Hopfield</a:t>
            </a:r>
            <a:r>
              <a:rPr lang="zh-CN" altLang="en-US" sz="2000" b="1" dirty="0">
                <a:solidFill>
                  <a:srgbClr val="FF0000"/>
                </a:solidFill>
              </a:rPr>
              <a:t>网络，即玻尔兹曼机</a:t>
            </a:r>
            <a:r>
              <a:rPr lang="zh-CN" altLang="en-US" sz="2000" dirty="0"/>
              <a:t>。</a:t>
            </a:r>
            <a:endParaRPr lang="en-US" altLang="zh-CN" sz="2000" dirty="0"/>
          </a:p>
          <a:p>
            <a:pPr lvl="1" algn="just"/>
            <a:r>
              <a:rPr lang="en-US" altLang="zh-CN" sz="2000" dirty="0"/>
              <a:t>1986</a:t>
            </a:r>
            <a:r>
              <a:rPr lang="zh-CN" altLang="en-US" sz="2000" dirty="0"/>
              <a:t>年， </a:t>
            </a:r>
            <a:r>
              <a:rPr lang="en-US" altLang="zh-CN" sz="2000" dirty="0"/>
              <a:t>David </a:t>
            </a:r>
            <a:r>
              <a:rPr lang="en-US" altLang="zh-CN" sz="2000" dirty="0" err="1"/>
              <a:t>Rumelhart</a:t>
            </a:r>
            <a:r>
              <a:rPr lang="zh-CN" altLang="en-US" sz="2000" dirty="0"/>
              <a:t>和</a:t>
            </a:r>
            <a:r>
              <a:rPr lang="en-US" altLang="zh-CN" sz="2000" dirty="0"/>
              <a:t>James McClelland</a:t>
            </a:r>
            <a:r>
              <a:rPr lang="zh-CN" altLang="en-US" sz="2000" dirty="0"/>
              <a:t>对于联结主义在计算机模拟神经活动中的应用提供了全面论述，并重新发明了反向传播算法。</a:t>
            </a:r>
            <a:endParaRPr lang="en-US" altLang="zh-CN" sz="2000" dirty="0"/>
          </a:p>
          <a:p>
            <a:pPr lvl="1" algn="just"/>
            <a:r>
              <a:rPr lang="en-US" altLang="zh-CN" sz="2000" b="1" dirty="0">
                <a:solidFill>
                  <a:srgbClr val="FF0000"/>
                </a:solidFill>
              </a:rPr>
              <a:t>Geoffrey Hinton[1986]</a:t>
            </a:r>
            <a:r>
              <a:rPr lang="zh-CN" altLang="en-US" sz="2000" b="1" dirty="0">
                <a:solidFill>
                  <a:srgbClr val="FF0000"/>
                </a:solidFill>
              </a:rPr>
              <a:t>等人将引入到多层感知器</a:t>
            </a:r>
            <a:endParaRPr lang="en-US" altLang="zh-CN" sz="2000" b="1" dirty="0">
              <a:solidFill>
                <a:srgbClr val="FF0000"/>
              </a:solidFill>
            </a:endParaRPr>
          </a:p>
          <a:p>
            <a:pPr lvl="1" algn="just"/>
            <a:r>
              <a:rPr lang="en-US" altLang="zh-CN" sz="2000" dirty="0" err="1"/>
              <a:t>LeCun</a:t>
            </a:r>
            <a:r>
              <a:rPr lang="en-US" altLang="zh-CN" sz="2000" dirty="0"/>
              <a:t> et al. [1989]</a:t>
            </a:r>
            <a:r>
              <a:rPr lang="zh-CN" altLang="en-US" sz="2000" dirty="0"/>
              <a:t>将</a:t>
            </a:r>
            <a:r>
              <a:rPr lang="zh-CN" altLang="en-US" sz="2000" dirty="0">
                <a:solidFill>
                  <a:srgbClr val="FF0000"/>
                </a:solidFill>
              </a:rPr>
              <a:t>反向传播算法</a:t>
            </a:r>
            <a:r>
              <a:rPr lang="zh-CN" altLang="en-US" sz="2000" dirty="0"/>
              <a:t>引入了卷积神经网络，并在手写体数字识别上取得了很大的成功。</a:t>
            </a:r>
            <a:endParaRPr lang="zh-CN" altLang="en-US" sz="2000" dirty="0"/>
          </a:p>
        </p:txBody>
      </p:sp>
      <p:pic>
        <p:nvPicPr>
          <p:cNvPr id="5" name="图片 4"/>
          <p:cNvPicPr>
            <a:picLocks noChangeAspect="1"/>
          </p:cNvPicPr>
          <p:nvPr/>
        </p:nvPicPr>
        <p:blipFill>
          <a:blip r:embed="rId1"/>
          <a:stretch>
            <a:fillRect/>
          </a:stretch>
        </p:blipFill>
        <p:spPr>
          <a:xfrm>
            <a:off x="7557770" y="5556250"/>
            <a:ext cx="1257300" cy="7969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endParaRPr lang="zh-CN" altLang="en-US" dirty="0"/>
          </a:p>
        </p:txBody>
      </p:sp>
      <p:sp>
        <p:nvSpPr>
          <p:cNvPr id="3" name="内容占位符 2"/>
          <p:cNvSpPr>
            <a:spLocks noGrp="1"/>
          </p:cNvSpPr>
          <p:nvPr>
            <p:ph sz="quarter" idx="1"/>
          </p:nvPr>
        </p:nvSpPr>
        <p:spPr>
          <a:xfrm>
            <a:off x="251460" y="1058545"/>
            <a:ext cx="4680585" cy="5294630"/>
          </a:xfrm>
        </p:spPr>
        <p:txBody>
          <a:bodyPr/>
          <a:lstStyle/>
          <a:p>
            <a:r>
              <a:rPr lang="zh-CN" altLang="en-US" dirty="0"/>
              <a:t>第四阶段：流行度降低</a:t>
            </a:r>
            <a:endParaRPr lang="en-US" altLang="zh-CN" dirty="0"/>
          </a:p>
          <a:p>
            <a:pPr lvl="1"/>
            <a:r>
              <a:rPr lang="zh-CN" altLang="en-US" sz="2000" dirty="0"/>
              <a:t>在</a:t>
            </a:r>
            <a:r>
              <a:rPr lang="en-US" altLang="zh-CN" sz="2000" dirty="0"/>
              <a:t>20</a:t>
            </a:r>
            <a:r>
              <a:rPr lang="zh-CN" altLang="en-US" sz="2000" dirty="0"/>
              <a:t>世纪</a:t>
            </a:r>
            <a:r>
              <a:rPr lang="en-US" altLang="zh-CN" sz="2000" dirty="0"/>
              <a:t>90</a:t>
            </a:r>
            <a:r>
              <a:rPr lang="zh-CN" altLang="en-US" sz="2000" dirty="0"/>
              <a:t>年代中期，统计学习理论和以支持向量机为代表的机器学习模型开始兴起。</a:t>
            </a:r>
            <a:endParaRPr lang="zh-CN" altLang="en-US" sz="2000" dirty="0"/>
          </a:p>
          <a:p>
            <a:pPr lvl="1"/>
            <a:endParaRPr lang="en-US" altLang="zh-CN" sz="2000" dirty="0"/>
          </a:p>
          <a:p>
            <a:pPr lvl="1"/>
            <a:r>
              <a:rPr lang="zh-CN" altLang="en-US" sz="2000" dirty="0"/>
              <a:t>相比之下，神经网络的理论基础不清晰、优化困难、可解释性差等缺点更加凸显，神经网络的研究又一次陷入低潮。</a:t>
            </a:r>
            <a:endParaRPr lang="zh-CN" altLang="en-US" sz="2000" dirty="0"/>
          </a:p>
        </p:txBody>
      </p:sp>
      <p:pic>
        <p:nvPicPr>
          <p:cNvPr id="4" name="图片 3"/>
          <p:cNvPicPr>
            <a:picLocks noChangeAspect="1"/>
          </p:cNvPicPr>
          <p:nvPr/>
        </p:nvPicPr>
        <p:blipFill>
          <a:blip r:embed="rId1"/>
          <a:stretch>
            <a:fillRect/>
          </a:stretch>
        </p:blipFill>
        <p:spPr>
          <a:xfrm>
            <a:off x="5356225" y="1112520"/>
            <a:ext cx="3535680" cy="5308600"/>
          </a:xfrm>
          <a:prstGeom prst="rect">
            <a:avLst/>
          </a:prstGeom>
        </p:spPr>
      </p:pic>
      <p:sp>
        <p:nvSpPr>
          <p:cNvPr id="5" name="文本框 4"/>
          <p:cNvSpPr txBox="1"/>
          <p:nvPr/>
        </p:nvSpPr>
        <p:spPr>
          <a:xfrm>
            <a:off x="1190625" y="6052820"/>
            <a:ext cx="4039870" cy="368300"/>
          </a:xfrm>
          <a:prstGeom prst="rect">
            <a:avLst/>
          </a:prstGeom>
          <a:noFill/>
        </p:spPr>
        <p:txBody>
          <a:bodyPr wrap="square" rtlCol="0" anchor="t">
            <a:spAutoFit/>
          </a:bodyPr>
          <a:p>
            <a:r>
              <a:rPr lang="zh-CN" altLang="en-US">
                <a:solidFill>
                  <a:srgbClr val="7030A0"/>
                </a:solidFill>
              </a:rPr>
              <a:t>https://esl.hohoweiya.xyz/index.html</a:t>
            </a:r>
            <a:endParaRPr lang="zh-CN" altLang="en-US">
              <a:solidFill>
                <a:srgbClr val="7030A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endParaRPr lang="zh-CN" altLang="en-US" dirty="0"/>
          </a:p>
        </p:txBody>
      </p:sp>
      <p:sp>
        <p:nvSpPr>
          <p:cNvPr id="3" name="内容占位符 2"/>
          <p:cNvSpPr>
            <a:spLocks noGrp="1"/>
          </p:cNvSpPr>
          <p:nvPr>
            <p:ph sz="quarter" idx="1"/>
          </p:nvPr>
        </p:nvSpPr>
        <p:spPr/>
        <p:txBody>
          <a:bodyPr/>
          <a:lstStyle/>
          <a:p>
            <a:r>
              <a:rPr lang="zh-CN" altLang="en-US" dirty="0"/>
              <a:t>第五阶段：深度学习的崛起</a:t>
            </a:r>
            <a:endParaRPr lang="en-US" altLang="zh-CN" dirty="0"/>
          </a:p>
          <a:p>
            <a:pPr lvl="1"/>
            <a:r>
              <a:rPr lang="zh-CN" altLang="en-US" sz="2000" dirty="0"/>
              <a:t> </a:t>
            </a:r>
            <a:r>
              <a:rPr lang="en-US" altLang="zh-CN" sz="2000" dirty="0"/>
              <a:t>2006</a:t>
            </a:r>
            <a:r>
              <a:rPr lang="zh-CN" altLang="en-US" sz="2000" dirty="0"/>
              <a:t>年，</a:t>
            </a:r>
            <a:r>
              <a:rPr lang="en-US" altLang="zh-CN" sz="2000" dirty="0"/>
              <a:t>Hinton and </a:t>
            </a:r>
            <a:r>
              <a:rPr lang="en-US" altLang="zh-CN" sz="2000" dirty="0" err="1"/>
              <a:t>Salakhutdinov</a:t>
            </a:r>
            <a:r>
              <a:rPr lang="en-US" altLang="zh-CN" sz="2000" dirty="0"/>
              <a:t> [2006]</a:t>
            </a:r>
            <a:r>
              <a:rPr lang="zh-CN" altLang="en-US" sz="2000" dirty="0"/>
              <a:t>发现多层前馈神经网络可以先通过逐层预训练，再用反向传播算法进行精调的方式进行有效学习。</a:t>
            </a:r>
            <a:endParaRPr lang="en-US" altLang="zh-CN" sz="2000" dirty="0"/>
          </a:p>
          <a:p>
            <a:pPr lvl="1"/>
            <a:r>
              <a:rPr lang="zh-CN" altLang="en-US" sz="2000" dirty="0"/>
              <a:t>深度的人工神经网络在语音识别和图像分类等任务上的巨大成功。</a:t>
            </a:r>
            <a:endParaRPr lang="en-US" altLang="zh-CN" sz="2000" dirty="0"/>
          </a:p>
          <a:p>
            <a:pPr lvl="1"/>
            <a:r>
              <a:rPr lang="zh-CN" altLang="en-US" sz="2000" dirty="0"/>
              <a:t>大规模并行计算以及</a:t>
            </a:r>
            <a:r>
              <a:rPr lang="en-US" altLang="zh-CN" sz="2000" dirty="0"/>
              <a:t>GPU</a:t>
            </a:r>
            <a:r>
              <a:rPr lang="zh-CN" altLang="en-US" sz="2000" dirty="0"/>
              <a:t>设备的普及，计算能力大幅提高。</a:t>
            </a:r>
            <a:endParaRPr lang="zh-CN" altLang="en-US" sz="2000" dirty="0"/>
          </a:p>
          <a:p>
            <a:pPr lvl="1"/>
            <a:r>
              <a:rPr lang="zh-CN" altLang="en-US" sz="2000" dirty="0"/>
              <a:t>可供机器学习的数据规模也越来越大。</a:t>
            </a:r>
            <a:endParaRPr lang="zh-CN" altLang="en-US" sz="2000" dirty="0"/>
          </a:p>
        </p:txBody>
      </p:sp>
      <p:pic>
        <p:nvPicPr>
          <p:cNvPr id="4" name="图片 3"/>
          <p:cNvPicPr>
            <a:picLocks noChangeAspect="1"/>
          </p:cNvPicPr>
          <p:nvPr/>
        </p:nvPicPr>
        <p:blipFill>
          <a:blip r:embed="rId1"/>
          <a:srcRect t="22176" b="5230"/>
          <a:stretch>
            <a:fillRect/>
          </a:stretch>
        </p:blipFill>
        <p:spPr>
          <a:xfrm>
            <a:off x="1733550" y="4034790"/>
            <a:ext cx="5676900" cy="231838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endParaRPr lang="zh-CN" altLang="en-US" dirty="0"/>
          </a:p>
        </p:txBody>
      </p:sp>
      <p:pic>
        <p:nvPicPr>
          <p:cNvPr id="4" name="内容占位符 3"/>
          <p:cNvPicPr>
            <a:picLocks noChangeAspect="1"/>
          </p:cNvPicPr>
          <p:nvPr>
            <p:ph sz="quarter" idx="1"/>
          </p:nvPr>
        </p:nvPicPr>
        <p:blipFill>
          <a:blip r:embed="rId1"/>
          <a:stretch>
            <a:fillRect/>
          </a:stretch>
        </p:blipFill>
        <p:spPr>
          <a:xfrm>
            <a:off x="936625" y="1058545"/>
            <a:ext cx="7268845" cy="52946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endParaRPr lang="zh-CN" altLang="en-US" dirty="0"/>
          </a:p>
        </p:txBody>
      </p:sp>
      <p:pic>
        <p:nvPicPr>
          <p:cNvPr id="6" name="内容占位符 5"/>
          <p:cNvPicPr>
            <a:picLocks noChangeAspect="1"/>
          </p:cNvPicPr>
          <p:nvPr>
            <p:ph sz="quarter" idx="1"/>
          </p:nvPr>
        </p:nvPicPr>
        <p:blipFill>
          <a:blip r:embed="rId1"/>
          <a:stretch>
            <a:fillRect/>
          </a:stretch>
        </p:blipFill>
        <p:spPr>
          <a:xfrm>
            <a:off x="456565" y="1335405"/>
            <a:ext cx="8229600" cy="473964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深度学习革命</a:t>
            </a:r>
            <a:endParaRPr lang="zh-CN" altLang="en-US" dirty="0"/>
          </a:p>
        </p:txBody>
      </p:sp>
      <p:sp>
        <p:nvSpPr>
          <p:cNvPr id="3" name="内容占位符 2"/>
          <p:cNvSpPr>
            <a:spLocks noGrp="1"/>
          </p:cNvSpPr>
          <p:nvPr>
            <p:ph sz="quarter" idx="1"/>
          </p:nvPr>
        </p:nvSpPr>
        <p:spPr/>
        <p:txBody>
          <a:bodyPr/>
          <a:lstStyle/>
          <a:p>
            <a:r>
              <a:rPr lang="en-US" altLang="zh-CN" dirty="0"/>
              <a:t>AI</a:t>
            </a:r>
            <a:r>
              <a:rPr lang="zh-CN" altLang="en-US" dirty="0"/>
              <a:t>领域</a:t>
            </a:r>
            <a:endParaRPr lang="en-US" altLang="zh-CN" dirty="0"/>
          </a:p>
          <a:p>
            <a:pPr lvl="1"/>
            <a:r>
              <a:rPr lang="zh-CN" altLang="en-US" dirty="0"/>
              <a:t>语音识别：可以使得词错误率从</a:t>
            </a:r>
            <a:r>
              <a:rPr lang="en-US" altLang="zh-CN" dirty="0"/>
              <a:t>1/4</a:t>
            </a:r>
            <a:r>
              <a:rPr lang="zh-CN" altLang="en-US" dirty="0"/>
              <a:t>下降到</a:t>
            </a:r>
            <a:r>
              <a:rPr lang="en-US" altLang="zh-CN" dirty="0"/>
              <a:t>1/8</a:t>
            </a:r>
            <a:endParaRPr lang="en-US" altLang="zh-CN" dirty="0"/>
          </a:p>
          <a:p>
            <a:pPr lvl="1"/>
            <a:r>
              <a:rPr lang="zh-CN" altLang="en-US" dirty="0"/>
              <a:t>计算机视觉：目标识别、图像分类等</a:t>
            </a:r>
            <a:endParaRPr lang="zh-CN" altLang="en-US" dirty="0"/>
          </a:p>
          <a:p>
            <a:pPr lvl="1"/>
            <a:r>
              <a:rPr lang="zh-CN" altLang="en-US" dirty="0"/>
              <a:t>自然语言处理：分布式表示、机器翻译、问题回答等</a:t>
            </a:r>
            <a:endParaRPr lang="en-US" altLang="zh-CN" dirty="0"/>
          </a:p>
          <a:p>
            <a:pPr lvl="1"/>
            <a:r>
              <a:rPr lang="zh-CN" altLang="en-US" dirty="0"/>
              <a:t>信息检索、社会化网络</a:t>
            </a:r>
            <a:endParaRPr lang="zh-CN" altLang="en-US" dirty="0"/>
          </a:p>
          <a:p>
            <a:endParaRPr lang="en-US" altLang="zh-CN" dirty="0"/>
          </a:p>
          <a:p>
            <a:r>
              <a:rPr lang="zh-CN" altLang="en-US" dirty="0"/>
              <a:t>三个</a:t>
            </a:r>
            <a:r>
              <a:rPr lang="en-US" altLang="zh-CN" dirty="0"/>
              <a:t>Deep</a:t>
            </a:r>
            <a:r>
              <a:rPr lang="zh-CN" altLang="en-US" dirty="0"/>
              <a:t>：</a:t>
            </a:r>
            <a:endParaRPr lang="en-US" altLang="zh-CN" dirty="0"/>
          </a:p>
          <a:p>
            <a:pPr lvl="1"/>
            <a:r>
              <a:rPr lang="en-US" altLang="zh-CN" dirty="0"/>
              <a:t>Deep Blue (1997</a:t>
            </a:r>
            <a:r>
              <a:rPr lang="zh-CN" altLang="en-US" dirty="0"/>
              <a:t>年</a:t>
            </a:r>
            <a:r>
              <a:rPr lang="en-US" altLang="zh-CN" dirty="0"/>
              <a:t>)</a:t>
            </a:r>
            <a:endParaRPr lang="en-US" altLang="zh-CN" dirty="0"/>
          </a:p>
          <a:p>
            <a:pPr lvl="1"/>
            <a:r>
              <a:rPr lang="en-US" altLang="zh-CN" dirty="0"/>
              <a:t>Deep QA</a:t>
            </a:r>
            <a:endParaRPr lang="en-US" altLang="zh-CN" dirty="0"/>
          </a:p>
          <a:p>
            <a:pPr lvl="1"/>
            <a:r>
              <a:rPr lang="en-US" altLang="zh-CN" dirty="0"/>
              <a:t>Deep Learning</a:t>
            </a:r>
            <a:endParaRPr lang="zh-CN" altLang="en-US" dirty="0"/>
          </a:p>
        </p:txBody>
      </p:sp>
      <p:grpSp>
        <p:nvGrpSpPr>
          <p:cNvPr id="9" name="组合 8"/>
          <p:cNvGrpSpPr/>
          <p:nvPr/>
        </p:nvGrpSpPr>
        <p:grpSpPr>
          <a:xfrm>
            <a:off x="3808095" y="3170555"/>
            <a:ext cx="4933315" cy="2986405"/>
            <a:chOff x="5997" y="4993"/>
            <a:chExt cx="7769" cy="4703"/>
          </a:xfrm>
        </p:grpSpPr>
        <p:grpSp>
          <p:nvGrpSpPr>
            <p:cNvPr id="8" name="组合 7"/>
            <p:cNvGrpSpPr/>
            <p:nvPr/>
          </p:nvGrpSpPr>
          <p:grpSpPr>
            <a:xfrm>
              <a:off x="5997" y="6192"/>
              <a:ext cx="7768" cy="3504"/>
              <a:chOff x="4652" y="6192"/>
              <a:chExt cx="7768" cy="3504"/>
            </a:xfrm>
          </p:grpSpPr>
          <p:pic>
            <p:nvPicPr>
              <p:cNvPr id="4" name="图片 3"/>
              <p:cNvPicPr>
                <a:picLocks noChangeAspect="1"/>
              </p:cNvPicPr>
              <p:nvPr/>
            </p:nvPicPr>
            <p:blipFill>
              <a:blip r:embed="rId1"/>
              <a:srcRect l="3704" t="16667" r="60185" b="36420"/>
              <a:stretch>
                <a:fillRect/>
              </a:stretch>
            </p:blipFill>
            <p:spPr>
              <a:xfrm>
                <a:off x="4652" y="6192"/>
                <a:ext cx="3596" cy="3504"/>
              </a:xfrm>
              <a:prstGeom prst="rect">
                <a:avLst/>
              </a:prstGeom>
            </p:spPr>
          </p:pic>
          <p:pic>
            <p:nvPicPr>
              <p:cNvPr id="6" name="图片 5"/>
              <p:cNvPicPr>
                <a:picLocks noChangeAspect="1"/>
              </p:cNvPicPr>
              <p:nvPr/>
            </p:nvPicPr>
            <p:blipFill>
              <a:blip r:embed="rId1"/>
              <a:srcRect l="49583" t="47160" r="11528" b="9630"/>
              <a:stretch>
                <a:fillRect/>
              </a:stretch>
            </p:blipFill>
            <p:spPr>
              <a:xfrm>
                <a:off x="8218" y="6193"/>
                <a:ext cx="4203" cy="3503"/>
              </a:xfrm>
              <a:prstGeom prst="rect">
                <a:avLst/>
              </a:prstGeom>
            </p:spPr>
          </p:pic>
        </p:grpSp>
        <p:pic>
          <p:nvPicPr>
            <p:cNvPr id="7" name="图片 6"/>
            <p:cNvPicPr>
              <a:picLocks noChangeAspect="1"/>
            </p:cNvPicPr>
            <p:nvPr/>
          </p:nvPicPr>
          <p:blipFill>
            <a:blip r:embed="rId1"/>
            <a:srcRect l="36744" t="1471" r="42886" b="86183"/>
            <a:stretch>
              <a:fillRect/>
            </a:stretch>
          </p:blipFill>
          <p:spPr>
            <a:xfrm>
              <a:off x="11126" y="4993"/>
              <a:ext cx="2640" cy="1200"/>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学术机构</a:t>
            </a:r>
            <a:r>
              <a:rPr lang="en-US" altLang="zh-CN" dirty="0"/>
              <a:t>/</a:t>
            </a:r>
            <a:r>
              <a:rPr lang="zh-CN" altLang="en-US" dirty="0"/>
              <a:t>学术大佬</a:t>
            </a:r>
            <a:endParaRPr lang="zh-CN" altLang="en-US" dirty="0"/>
          </a:p>
        </p:txBody>
      </p:sp>
      <p:sp>
        <p:nvSpPr>
          <p:cNvPr id="3" name="内容占位符 2"/>
          <p:cNvSpPr>
            <a:spLocks noGrp="1"/>
          </p:cNvSpPr>
          <p:nvPr>
            <p:ph sz="quarter" idx="1"/>
          </p:nvPr>
        </p:nvSpPr>
        <p:spPr>
          <a:xfrm>
            <a:off x="251460" y="1058545"/>
            <a:ext cx="4472305" cy="5294630"/>
          </a:xfrm>
        </p:spPr>
        <p:txBody>
          <a:bodyPr/>
          <a:lstStyle/>
          <a:p>
            <a:r>
              <a:rPr lang="en-US" altLang="zh-CN" sz="2400" dirty="0"/>
              <a:t>Toronto </a:t>
            </a:r>
            <a:r>
              <a:rPr lang="zh-CN" altLang="en-US" sz="2400" dirty="0"/>
              <a:t>大学</a:t>
            </a:r>
            <a:endParaRPr lang="en-US" altLang="zh-CN" sz="2400" dirty="0"/>
          </a:p>
          <a:p>
            <a:pPr lvl="1"/>
            <a:r>
              <a:rPr lang="zh-CN" altLang="en-US" sz="2000" dirty="0"/>
              <a:t> </a:t>
            </a:r>
            <a:r>
              <a:rPr lang="en-US" altLang="zh-CN" sz="2000" dirty="0"/>
              <a:t>Hinton</a:t>
            </a:r>
            <a:r>
              <a:rPr lang="zh-CN" altLang="en-US" sz="2000" dirty="0"/>
              <a:t>，</a:t>
            </a:r>
            <a:r>
              <a:rPr lang="en-US" altLang="zh-CN" sz="2000" dirty="0"/>
              <a:t>Edinburgh </a:t>
            </a:r>
            <a:r>
              <a:rPr lang="zh-CN" altLang="en-US" sz="2000" dirty="0"/>
              <a:t>大学博士</a:t>
            </a:r>
            <a:endParaRPr lang="zh-CN" altLang="en-US" sz="2000" dirty="0"/>
          </a:p>
          <a:p>
            <a:r>
              <a:rPr lang="en-US" altLang="zh-CN" sz="2400" dirty="0"/>
              <a:t>NYU </a:t>
            </a:r>
            <a:endParaRPr lang="en-US" altLang="zh-CN" sz="2400" dirty="0"/>
          </a:p>
          <a:p>
            <a:pPr lvl="1"/>
            <a:r>
              <a:rPr lang="en-US" altLang="zh-CN" sz="2000" dirty="0" err="1"/>
              <a:t>Lecun</a:t>
            </a:r>
            <a:r>
              <a:rPr lang="en-US" altLang="zh-CN" sz="2000" dirty="0"/>
              <a:t> (Now Facebook) </a:t>
            </a:r>
            <a:r>
              <a:rPr lang="zh-CN" sz="2000" dirty="0"/>
              <a:t>，</a:t>
            </a:r>
            <a:r>
              <a:rPr lang="en-US" altLang="zh-CN" sz="2000" dirty="0"/>
              <a:t>Hinton </a:t>
            </a:r>
            <a:r>
              <a:rPr lang="zh-CN" altLang="en-US" sz="2000" dirty="0"/>
              <a:t>博士后</a:t>
            </a:r>
            <a:endParaRPr lang="zh-CN" altLang="en-US" sz="2000" dirty="0"/>
          </a:p>
          <a:p>
            <a:r>
              <a:rPr lang="en-US" altLang="zh-CN" sz="2400" dirty="0"/>
              <a:t>Montreal</a:t>
            </a:r>
            <a:r>
              <a:rPr lang="zh-CN" altLang="en-US" sz="2400" dirty="0"/>
              <a:t>大学</a:t>
            </a:r>
            <a:endParaRPr lang="en-US" altLang="zh-CN" sz="2400" dirty="0"/>
          </a:p>
          <a:p>
            <a:pPr lvl="1"/>
            <a:r>
              <a:rPr lang="zh-CN" altLang="en-US" sz="2000" dirty="0"/>
              <a:t> </a:t>
            </a:r>
            <a:r>
              <a:rPr lang="en-US" altLang="zh-CN" sz="2000" dirty="0" err="1"/>
              <a:t>Bengio</a:t>
            </a:r>
            <a:r>
              <a:rPr lang="zh-CN" sz="2000" dirty="0"/>
              <a:t>，</a:t>
            </a:r>
            <a:r>
              <a:rPr lang="en-US" altLang="zh-CN" sz="2000" dirty="0"/>
              <a:t>M. Jordan </a:t>
            </a:r>
            <a:r>
              <a:rPr lang="zh-CN" altLang="en-US" sz="2000" dirty="0"/>
              <a:t>博士后</a:t>
            </a:r>
            <a:endParaRPr lang="zh-CN" altLang="en-US" sz="2000" dirty="0"/>
          </a:p>
          <a:p>
            <a:r>
              <a:rPr lang="en-US" altLang="zh-CN" sz="2400" dirty="0"/>
              <a:t>Stanford</a:t>
            </a:r>
            <a:r>
              <a:rPr lang="zh-CN" altLang="en-US" sz="2400" dirty="0"/>
              <a:t>大学</a:t>
            </a:r>
            <a:endParaRPr lang="en-US" altLang="zh-CN" sz="2400" dirty="0"/>
          </a:p>
          <a:p>
            <a:pPr lvl="1"/>
            <a:r>
              <a:rPr lang="zh-CN" altLang="en-US" sz="2000" dirty="0"/>
              <a:t>吴恩达 </a:t>
            </a:r>
            <a:r>
              <a:rPr lang="en-US" altLang="zh-CN" sz="2000" dirty="0"/>
              <a:t>Adrew Ng</a:t>
            </a:r>
            <a:r>
              <a:rPr lang="zh-CN" sz="2000" dirty="0"/>
              <a:t>，</a:t>
            </a:r>
            <a:r>
              <a:rPr lang="en-US" altLang="zh-CN" sz="2000" dirty="0"/>
              <a:t>UC Berkeley </a:t>
            </a:r>
            <a:r>
              <a:rPr lang="zh-CN" altLang="en-US" sz="2000" dirty="0"/>
              <a:t>大学 </a:t>
            </a:r>
            <a:r>
              <a:rPr lang="en-US" altLang="zh-CN" sz="2000" dirty="0"/>
              <a:t>M. Jordan </a:t>
            </a:r>
            <a:r>
              <a:rPr lang="zh-CN" altLang="en-US" sz="2000" dirty="0"/>
              <a:t>博士</a:t>
            </a:r>
            <a:endParaRPr lang="zh-CN" altLang="en-US" sz="2000" dirty="0"/>
          </a:p>
          <a:p>
            <a:r>
              <a:rPr lang="en-US" altLang="zh-CN" sz="2400" dirty="0"/>
              <a:t>IDSIA (</a:t>
            </a:r>
            <a:r>
              <a:rPr lang="zh-CN" altLang="en-US" sz="2400" dirty="0"/>
              <a:t>瑞士</a:t>
            </a:r>
            <a:r>
              <a:rPr lang="en-US" altLang="zh-CN" sz="2400" dirty="0"/>
              <a:t>)</a:t>
            </a:r>
            <a:endParaRPr lang="en-US" altLang="zh-CN" sz="2400" dirty="0"/>
          </a:p>
          <a:p>
            <a:pPr lvl="1"/>
            <a:r>
              <a:rPr lang="en-US" altLang="zh-CN" sz="2000" dirty="0"/>
              <a:t>Jürgen </a:t>
            </a:r>
            <a:r>
              <a:rPr lang="en-US" altLang="zh-CN" sz="2000" dirty="0" err="1"/>
              <a:t>Schmidhuber</a:t>
            </a:r>
            <a:endParaRPr lang="zh-CN" altLang="en-US" sz="2000" dirty="0"/>
          </a:p>
        </p:txBody>
      </p:sp>
      <p:pic>
        <p:nvPicPr>
          <p:cNvPr id="5" name="图片 4"/>
          <p:cNvPicPr>
            <a:picLocks noChangeAspect="1"/>
          </p:cNvPicPr>
          <p:nvPr/>
        </p:nvPicPr>
        <p:blipFill>
          <a:blip r:embed="rId1"/>
          <a:srcRect t="4546" b="14119"/>
          <a:stretch>
            <a:fillRect/>
          </a:stretch>
        </p:blipFill>
        <p:spPr>
          <a:xfrm>
            <a:off x="4900295" y="3680460"/>
            <a:ext cx="4038600" cy="2476500"/>
          </a:xfrm>
          <a:prstGeom prst="rect">
            <a:avLst/>
          </a:prstGeom>
        </p:spPr>
      </p:pic>
      <p:pic>
        <p:nvPicPr>
          <p:cNvPr id="6" name="图片 5"/>
          <p:cNvPicPr>
            <a:picLocks noChangeAspect="1"/>
          </p:cNvPicPr>
          <p:nvPr/>
        </p:nvPicPr>
        <p:blipFill>
          <a:blip r:embed="rId2"/>
          <a:stretch>
            <a:fillRect/>
          </a:stretch>
        </p:blipFill>
        <p:spPr>
          <a:xfrm>
            <a:off x="4900295" y="1219200"/>
            <a:ext cx="4091305" cy="230314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601bf040a651b072f050b6c292f6cae5"/>
          <p:cNvPicPr>
            <a:picLocks noChangeAspect="1"/>
          </p:cNvPicPr>
          <p:nvPr/>
        </p:nvPicPr>
        <p:blipFill>
          <a:blip r:embed="rId1"/>
          <a:srcRect b="4177"/>
          <a:stretch>
            <a:fillRect/>
          </a:stretch>
        </p:blipFill>
        <p:spPr>
          <a:xfrm>
            <a:off x="2893060" y="1739265"/>
            <a:ext cx="5998210" cy="4544695"/>
          </a:xfrm>
          <a:prstGeom prst="rect">
            <a:avLst/>
          </a:prstGeom>
        </p:spPr>
      </p:pic>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endParaRPr lang="zh-CN" altLang="en-US" dirty="0">
              <a:latin typeface="+mn-ea"/>
            </a:endParaRPr>
          </a:p>
          <a:p>
            <a:endParaRPr lang="zh-CN" altLang="en-US" dirty="0"/>
          </a:p>
        </p:txBody>
      </p:sp>
      <p:pic>
        <p:nvPicPr>
          <p:cNvPr id="17" name="图片 16"/>
          <p:cNvPicPr>
            <a:picLocks noChangeAspect="1"/>
          </p:cNvPicPr>
          <p:nvPr/>
        </p:nvPicPr>
        <p:blipFill>
          <a:blip r:embed="rId2"/>
          <a:stretch>
            <a:fillRect/>
          </a:stretch>
        </p:blipFill>
        <p:spPr>
          <a:xfrm>
            <a:off x="803275" y="4132580"/>
            <a:ext cx="1928495" cy="551180"/>
          </a:xfrm>
          <a:prstGeom prst="rect">
            <a:avLst/>
          </a:prstGeom>
        </p:spPr>
      </p:pic>
      <p:pic>
        <p:nvPicPr>
          <p:cNvPr id="6" name="图片 5"/>
          <p:cNvPicPr>
            <a:picLocks noChangeAspect="1"/>
          </p:cNvPicPr>
          <p:nvPr/>
        </p:nvPicPr>
        <p:blipFill>
          <a:blip r:embed="rId3"/>
          <a:stretch>
            <a:fillRect/>
          </a:stretch>
        </p:blipFill>
        <p:spPr>
          <a:xfrm>
            <a:off x="1207770" y="4683760"/>
            <a:ext cx="1118870" cy="42989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课后作业</a:t>
            </a:r>
            <a:endParaRPr lang="zh-CN" altLang="en-US" dirty="0"/>
          </a:p>
        </p:txBody>
      </p:sp>
      <p:sp>
        <p:nvSpPr>
          <p:cNvPr id="4" name="内容占位符 3"/>
          <p:cNvSpPr>
            <a:spLocks noGrp="1"/>
          </p:cNvSpPr>
          <p:nvPr>
            <p:ph sz="quarter" idx="1"/>
          </p:nvPr>
        </p:nvSpPr>
        <p:spPr/>
        <p:txBody>
          <a:bodyPr/>
          <a:lstStyle/>
          <a:p>
            <a:r>
              <a:rPr lang="zh-CN" altLang="en-US"/>
              <a:t>复习数学知识</a:t>
            </a:r>
            <a:endParaRPr lang="en-US" altLang="zh-CN"/>
          </a:p>
          <a:p>
            <a:pPr lvl="1"/>
            <a:r>
              <a:rPr lang="zh-CN" altLang="en-US">
                <a:hlinkClick r:id="rId1"/>
              </a:rPr>
              <a:t>https://nndl.github.io/</a:t>
            </a:r>
            <a:r>
              <a:rPr lang="zh-CN" altLang="en-US"/>
              <a:t> 附录</a:t>
            </a:r>
            <a:r>
              <a:rPr lang="en-US" altLang="zh-CN"/>
              <a:t>《</a:t>
            </a:r>
            <a:r>
              <a:rPr lang="zh-CN" altLang="en-US"/>
              <a:t>数学基础</a:t>
            </a:r>
            <a:r>
              <a:rPr lang="en-US" altLang="zh-CN"/>
              <a:t>》</a:t>
            </a:r>
            <a:endParaRPr lang="en-US" altLang="zh-CN"/>
          </a:p>
          <a:p>
            <a:endParaRPr lang="zh-CN" altLang="en-US"/>
          </a:p>
          <a:p>
            <a:r>
              <a:rPr lang="zh-CN" altLang="en-US"/>
              <a:t>编程练习</a:t>
            </a:r>
            <a:endParaRPr lang="en-US" altLang="zh-CN"/>
          </a:p>
          <a:p>
            <a:pPr lvl="1"/>
            <a:endParaRPr lang="zh-CN" altLang="en-US"/>
          </a:p>
          <a:p>
            <a:pPr lvl="1"/>
            <a:r>
              <a:rPr lang="zh-CN" altLang="en-US"/>
              <a:t>熟悉基本的</a:t>
            </a:r>
            <a:r>
              <a:rPr lang="en-US" altLang="zh-CN"/>
              <a:t>Numpy</a:t>
            </a:r>
            <a:r>
              <a:rPr lang="zh-CN" altLang="en-US"/>
              <a:t>操作</a:t>
            </a:r>
            <a:endParaRPr lang="en-US" altLang="zh-CN"/>
          </a:p>
          <a:p>
            <a:pPr lvl="2"/>
            <a:r>
              <a:rPr lang="en-US" altLang="zh-CN"/>
              <a:t>Numpy</a:t>
            </a:r>
            <a:r>
              <a:rPr lang="zh-CN" altLang="en-US"/>
              <a:t>是</a:t>
            </a:r>
            <a:r>
              <a:rPr lang="en-US" altLang="zh-CN"/>
              <a:t>Python</a:t>
            </a:r>
            <a:r>
              <a:rPr lang="zh-CN" altLang="en-US"/>
              <a:t>中对于矩阵处理很实用的工具包</a:t>
            </a:r>
            <a:endParaRPr lang="en-US" altLang="zh-CN"/>
          </a:p>
          <a:p>
            <a:pPr lvl="1"/>
            <a:endParaRPr lang="en-US" altLang="zh-CN">
              <a:hlinkClick r:id="rId2"/>
            </a:endParaRPr>
          </a:p>
          <a:p>
            <a:pPr lvl="1"/>
            <a:r>
              <a:rPr lang="en-US" altLang="zh-CN">
                <a:hlinkClick r:id="rId2"/>
              </a:rPr>
              <a:t>https://github.com/nndl/exercise</a:t>
            </a:r>
            <a:endParaRPr lang="zh-CN" altLang="en-US"/>
          </a:p>
          <a:p>
            <a:pPr lvl="2"/>
            <a:r>
              <a:rPr lang="en-US" altLang="zh-CN">
                <a:hlinkClick r:id="rId3" tooltip="chap1_warmup"/>
              </a:rPr>
              <a:t>chap1_warmup</a:t>
            </a:r>
            <a:endParaRPr lang="zh-CN" altLang="en-US"/>
          </a:p>
          <a:p>
            <a:pPr lvl="1"/>
            <a:endParaRPr lang="zh-CN" altLang="en-US" dirty="0"/>
          </a:p>
        </p:txBody>
      </p:sp>
      <p:pic>
        <p:nvPicPr>
          <p:cNvPr id="2" name="图片 1"/>
          <p:cNvPicPr>
            <a:picLocks noChangeAspect="1"/>
          </p:cNvPicPr>
          <p:nvPr/>
        </p:nvPicPr>
        <p:blipFill>
          <a:blip r:embed="rId4"/>
          <a:stretch>
            <a:fillRect/>
          </a:stretch>
        </p:blipFill>
        <p:spPr>
          <a:xfrm>
            <a:off x="6396355" y="5015230"/>
            <a:ext cx="2165985" cy="13379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预备知识</a:t>
            </a:r>
            <a:endParaRPr lang="zh-CN" altLang="en-US" dirty="0"/>
          </a:p>
        </p:txBody>
      </p:sp>
      <p:sp>
        <p:nvSpPr>
          <p:cNvPr id="3" name="内容占位符 2"/>
          <p:cNvSpPr>
            <a:spLocks noGrp="1"/>
          </p:cNvSpPr>
          <p:nvPr>
            <p:ph sz="quarter" idx="1"/>
          </p:nvPr>
        </p:nvSpPr>
        <p:spPr/>
        <p:txBody>
          <a:bodyPr/>
          <a:lstStyle/>
          <a:p>
            <a:r>
              <a:rPr lang="zh-CN" altLang="en-US" dirty="0"/>
              <a:t>线性代数</a:t>
            </a:r>
            <a:endParaRPr lang="en-US" altLang="zh-CN" dirty="0"/>
          </a:p>
          <a:p>
            <a:r>
              <a:rPr lang="zh-CN" altLang="en-US" dirty="0"/>
              <a:t>微积分</a:t>
            </a:r>
            <a:endParaRPr lang="en-US" altLang="zh-CN" dirty="0"/>
          </a:p>
          <a:p>
            <a:r>
              <a:rPr lang="zh-CN" altLang="en-US" dirty="0"/>
              <a:t>数学优化</a:t>
            </a:r>
            <a:endParaRPr lang="en-US" altLang="zh-CN" dirty="0"/>
          </a:p>
          <a:p>
            <a:r>
              <a:rPr lang="zh-CN" altLang="en-US" dirty="0"/>
              <a:t>概率论</a:t>
            </a:r>
            <a:endParaRPr lang="en-US" altLang="zh-CN" dirty="0"/>
          </a:p>
          <a:p>
            <a:r>
              <a:rPr lang="zh-CN" altLang="en-US" dirty="0"/>
              <a:t>信息论</a:t>
            </a:r>
            <a:endParaRPr lang="en-US" altLang="zh-CN" dirty="0"/>
          </a:p>
          <a:p>
            <a:endParaRPr lang="zh-CN" altLang="en-US" dirty="0"/>
          </a:p>
        </p:txBody>
      </p:sp>
      <p:sp>
        <p:nvSpPr>
          <p:cNvPr id="4" name="矩形 3"/>
          <p:cNvSpPr/>
          <p:nvPr/>
        </p:nvSpPr>
        <p:spPr>
          <a:xfrm>
            <a:off x="391160" y="5510530"/>
            <a:ext cx="2291080" cy="645160"/>
          </a:xfrm>
          <a:prstGeom prst="rect">
            <a:avLst/>
          </a:prstGeom>
        </p:spPr>
        <p:txBody>
          <a:bodyPr wrap="none">
            <a:spAutoFit/>
          </a:bodyPr>
          <a:lstStyle/>
          <a:p>
            <a:r>
              <a:rPr lang="zh-CN" altLang="en-US" dirty="0">
                <a:hlinkClick r:id="rId1"/>
              </a:rPr>
              <a:t>https://nndl.github.io/</a:t>
            </a:r>
            <a:endParaRPr lang="en-US" altLang="zh-CN" dirty="0"/>
          </a:p>
          <a:p>
            <a:r>
              <a:rPr lang="en-US" altLang="zh-CN" dirty="0"/>
              <a:t>《</a:t>
            </a:r>
            <a:r>
              <a:rPr lang="zh-CN" altLang="en-US" dirty="0"/>
              <a:t>数学基础</a:t>
            </a:r>
            <a:r>
              <a:rPr lang="en-US" altLang="zh-CN" dirty="0"/>
              <a:t>》</a:t>
            </a:r>
            <a:endParaRPr lang="zh-CN" altLang="en-US" dirty="0"/>
          </a:p>
        </p:txBody>
      </p:sp>
      <p:pic>
        <p:nvPicPr>
          <p:cNvPr id="5" name="图片 4"/>
          <p:cNvPicPr>
            <a:picLocks noChangeAspect="1"/>
          </p:cNvPicPr>
          <p:nvPr/>
        </p:nvPicPr>
        <p:blipFill>
          <a:blip r:embed="rId2"/>
          <a:stretch>
            <a:fillRect/>
          </a:stretch>
        </p:blipFill>
        <p:spPr>
          <a:xfrm>
            <a:off x="5370195" y="1696085"/>
            <a:ext cx="3573145" cy="1446530"/>
          </a:xfrm>
          <a:prstGeom prst="rect">
            <a:avLst/>
          </a:prstGeom>
        </p:spPr>
      </p:pic>
      <p:pic>
        <p:nvPicPr>
          <p:cNvPr id="6" name="图片 5" descr="沉浸式线性代数"/>
          <p:cNvPicPr>
            <a:picLocks noChangeAspect="1"/>
          </p:cNvPicPr>
          <p:nvPr/>
        </p:nvPicPr>
        <p:blipFill>
          <a:blip r:embed="rId3"/>
          <a:stretch>
            <a:fillRect/>
          </a:stretch>
        </p:blipFill>
        <p:spPr>
          <a:xfrm>
            <a:off x="5370195" y="3142615"/>
            <a:ext cx="3573780" cy="2138680"/>
          </a:xfrm>
          <a:prstGeom prst="rect">
            <a:avLst/>
          </a:prstGeom>
        </p:spPr>
      </p:pic>
      <p:pic>
        <p:nvPicPr>
          <p:cNvPr id="7" name="图片 6"/>
          <p:cNvPicPr>
            <a:picLocks noChangeAspect="1"/>
          </p:cNvPicPr>
          <p:nvPr/>
        </p:nvPicPr>
        <p:blipFill>
          <a:blip r:embed="rId4"/>
          <a:stretch>
            <a:fillRect/>
          </a:stretch>
        </p:blipFill>
        <p:spPr>
          <a:xfrm>
            <a:off x="3084195" y="1696085"/>
            <a:ext cx="2286000" cy="2286000"/>
          </a:xfrm>
          <a:prstGeom prst="rect">
            <a:avLst/>
          </a:prstGeom>
        </p:spPr>
      </p:pic>
      <p:sp>
        <p:nvSpPr>
          <p:cNvPr id="8" name="文本框 7"/>
          <p:cNvSpPr txBox="1"/>
          <p:nvPr/>
        </p:nvSpPr>
        <p:spPr>
          <a:xfrm>
            <a:off x="3145790" y="3920490"/>
            <a:ext cx="2224405" cy="583565"/>
          </a:xfrm>
          <a:prstGeom prst="rect">
            <a:avLst/>
          </a:prstGeom>
          <a:noFill/>
        </p:spPr>
        <p:txBody>
          <a:bodyPr wrap="square" rtlCol="0" anchor="t">
            <a:spAutoFit/>
          </a:bodyPr>
          <a:p>
            <a:r>
              <a:rPr lang="zh-CN" altLang="en-US" sz="1600">
                <a:solidFill>
                  <a:srgbClr val="C00000"/>
                </a:solidFill>
              </a:rPr>
              <a:t>http://immersivemath.com/ila/index.html</a:t>
            </a:r>
            <a:endParaRPr lang="zh-CN" altLang="en-US" sz="1600">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推荐书籍</a:t>
            </a:r>
            <a:endParaRPr lang="zh-CN" altLang="en-US" dirty="0"/>
          </a:p>
        </p:txBody>
      </p:sp>
      <p:sp>
        <p:nvSpPr>
          <p:cNvPr id="4" name="内容占位符 3"/>
          <p:cNvSpPr>
            <a:spLocks noGrp="1"/>
          </p:cNvSpPr>
          <p:nvPr>
            <p:ph sz="quarter" idx="1"/>
          </p:nvPr>
        </p:nvSpPr>
        <p:spPr/>
        <p:txBody>
          <a:bodyPr/>
          <a:lstStyle/>
          <a:p>
            <a:r>
              <a:rPr lang="en-US" altLang="zh-CN"/>
              <a:t>《</a:t>
            </a:r>
            <a:r>
              <a:rPr lang="zh-CN" altLang="en-US"/>
              <a:t>神经网络与深度学习</a:t>
            </a:r>
            <a:r>
              <a:rPr lang="en-US" altLang="zh-CN"/>
              <a:t>》 </a:t>
            </a:r>
            <a:r>
              <a:rPr lang="en-US" altLang="zh-CN">
                <a:hlinkClick r:id="rId1"/>
              </a:rPr>
              <a:t>https://nndl.github.io/</a:t>
            </a:r>
            <a:endParaRPr lang="en-US" altLang="zh-CN"/>
          </a:p>
          <a:p>
            <a:r>
              <a:rPr lang="en-US" altLang="zh-CN"/>
              <a:t> Goodfellow et al. Deep Learning.</a:t>
            </a:r>
            <a:endParaRPr lang="en-US" altLang="zh-CN" sz="2400" dirty="0"/>
          </a:p>
        </p:txBody>
      </p:sp>
      <p:pic>
        <p:nvPicPr>
          <p:cNvPr id="2" name="图片 1"/>
          <p:cNvPicPr>
            <a:picLocks noChangeAspect="1"/>
          </p:cNvPicPr>
          <p:nvPr/>
        </p:nvPicPr>
        <p:blipFill>
          <a:blip r:embed="rId2"/>
          <a:stretch>
            <a:fillRect/>
          </a:stretch>
        </p:blipFill>
        <p:spPr>
          <a:xfrm>
            <a:off x="5603875" y="1939925"/>
            <a:ext cx="3166110" cy="4119245"/>
          </a:xfrm>
          <a:prstGeom prst="rect">
            <a:avLst/>
          </a:prstGeom>
        </p:spPr>
      </p:pic>
      <p:sp>
        <p:nvSpPr>
          <p:cNvPr id="6" name="文本框 5"/>
          <p:cNvSpPr txBox="1"/>
          <p:nvPr/>
        </p:nvSpPr>
        <p:spPr>
          <a:xfrm>
            <a:off x="457200" y="2476500"/>
            <a:ext cx="4972050" cy="3415030"/>
          </a:xfrm>
          <a:prstGeom prst="rect">
            <a:avLst/>
          </a:prstGeom>
          <a:noFill/>
        </p:spPr>
        <p:txBody>
          <a:bodyPr wrap="square" rtlCol="0" anchor="t">
            <a:spAutoFit/>
          </a:bodyPr>
          <a:p>
            <a:endParaRPr lang="en-US" altLang="zh-CN" sz="2400"/>
          </a:p>
          <a:p>
            <a:pPr marL="342900" indent="-342900">
              <a:buFont typeface="Arial" panose="020B0604020202020204" pitchFamily="34" charset="0"/>
              <a:buChar char="•"/>
            </a:pPr>
            <a:r>
              <a:rPr lang="en-US" altLang="zh-CN" sz="2400" dirty="0" smtClean="0">
                <a:solidFill>
                  <a:schemeClr val="tx1">
                    <a:lumMod val="50000"/>
                    <a:lumOff val="50000"/>
                  </a:schemeClr>
                </a:solidFill>
                <a:latin typeface="华文楷体" panose="02010600040101010101" pitchFamily="2" charset="-122"/>
                <a:ea typeface="华文楷体" panose="02010600040101010101" pitchFamily="2" charset="-122"/>
                <a:sym typeface="+mn-ea"/>
              </a:rPr>
              <a:t>CM Bishop. Pattern recognition and machine learning. Springer, 2006</a:t>
            </a:r>
            <a:endParaRPr lang="en-US" altLang="zh-CN" sz="2400">
              <a:solidFill>
                <a:schemeClr val="tx1">
                  <a:lumMod val="50000"/>
                  <a:lumOff val="50000"/>
                </a:schemeClr>
              </a:solidFill>
            </a:endParaRPr>
          </a:p>
          <a:p>
            <a:pPr marL="342900" indent="-342900">
              <a:buFont typeface="Arial" panose="020B0604020202020204" pitchFamily="34" charset="0"/>
              <a:buChar char="•"/>
            </a:pPr>
            <a:r>
              <a:rPr lang="en-US" altLang="zh-CN" sz="2400" dirty="0" smtClean="0">
                <a:solidFill>
                  <a:schemeClr val="tx1">
                    <a:lumMod val="50000"/>
                    <a:lumOff val="50000"/>
                  </a:schemeClr>
                </a:solidFill>
                <a:latin typeface="华文楷体" panose="02010600040101010101" pitchFamily="2" charset="-122"/>
                <a:ea typeface="华文楷体" panose="02010600040101010101" pitchFamily="2" charset="-122"/>
                <a:sym typeface="+mn-ea"/>
              </a:rPr>
              <a:t>Wright, S., &amp; Nocedal, J. (1999). Numerical optimization. Springer Science, 35(67-68), 7.</a:t>
            </a:r>
            <a:endParaRPr lang="en-US" altLang="zh-CN" sz="2400">
              <a:solidFill>
                <a:schemeClr val="tx1">
                  <a:lumMod val="50000"/>
                  <a:lumOff val="50000"/>
                </a:schemeClr>
              </a:solidFill>
            </a:endParaRPr>
          </a:p>
          <a:p>
            <a:pPr marL="342900" indent="-342900">
              <a:buFont typeface="Arial" panose="020B0604020202020204" pitchFamily="34" charset="0"/>
              <a:buChar char="•"/>
            </a:pPr>
            <a:r>
              <a:rPr lang="en-US" altLang="zh-CN" sz="2400" dirty="0" smtClean="0">
                <a:solidFill>
                  <a:schemeClr val="tx1">
                    <a:lumMod val="50000"/>
                    <a:lumOff val="50000"/>
                  </a:schemeClr>
                </a:solidFill>
                <a:latin typeface="华文楷体" panose="02010600040101010101" pitchFamily="2" charset="-122"/>
                <a:ea typeface="华文楷体" panose="02010600040101010101" pitchFamily="2" charset="-122"/>
                <a:sym typeface="+mn-ea"/>
              </a:rPr>
              <a:t>Boyd, S., &amp; Vandenberghe, L. (2004). Convex optimization. Cambridge university press.</a:t>
            </a:r>
            <a:endParaRPr lang="en-US" altLang="zh-CN" sz="2400" dirty="0" smtClean="0">
              <a:solidFill>
                <a:schemeClr val="tx1">
                  <a:lumMod val="50000"/>
                  <a:lumOff val="50000"/>
                </a:schemeClr>
              </a:solidFill>
              <a:latin typeface="华文楷体" panose="02010600040101010101" pitchFamily="2" charset="-122"/>
              <a:ea typeface="华文楷体" panose="02010600040101010101" pitchFamily="2"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推荐课程</a:t>
            </a:r>
            <a:endParaRPr lang="zh-CN" altLang="en-US" dirty="0"/>
          </a:p>
        </p:txBody>
      </p:sp>
      <p:sp>
        <p:nvSpPr>
          <p:cNvPr id="4" name="内容占位符 3"/>
          <p:cNvSpPr>
            <a:spLocks noGrp="1"/>
          </p:cNvSpPr>
          <p:nvPr>
            <p:ph sz="quarter" idx="1"/>
          </p:nvPr>
        </p:nvSpPr>
        <p:spPr/>
        <p:txBody>
          <a:bodyPr/>
          <a:lstStyle/>
          <a:p>
            <a:pPr lvl="0"/>
            <a:r>
              <a:rPr lang="en-US" sz="2800" dirty="0"/>
              <a:t>Deep Learning.ai</a:t>
            </a:r>
            <a:endParaRPr lang="en-US" sz="2800" dirty="0"/>
          </a:p>
          <a:p>
            <a:pPr lvl="1"/>
            <a:r>
              <a:rPr lang="zh-CN" altLang="en-US" sz="2000" dirty="0"/>
              <a:t>吴恩达 等</a:t>
            </a:r>
            <a:endParaRPr lang="zh-CN" altLang="en-US" sz="2000" dirty="0"/>
          </a:p>
          <a:p>
            <a:pPr lvl="1"/>
            <a:endParaRPr lang="zh-CN" altLang="en-US" sz="2000" dirty="0"/>
          </a:p>
          <a:p>
            <a:r>
              <a:rPr lang="zh-CN" altLang="en-US" sz="2400" dirty="0"/>
              <a:t>斯坦福大学</a:t>
            </a:r>
            <a:r>
              <a:rPr lang="en-US" altLang="zh-CN" sz="2400" dirty="0"/>
              <a:t>CS231n: CNNs for Visual Recognition</a:t>
            </a:r>
            <a:endParaRPr lang="en-US" altLang="zh-CN" sz="2400" dirty="0"/>
          </a:p>
          <a:p>
            <a:pPr lvl="1"/>
            <a:r>
              <a:rPr lang="en-US" altLang="zh-CN" sz="2000" dirty="0"/>
              <a:t>http://cs231n.stanford.edu/</a:t>
            </a:r>
            <a:endParaRPr lang="en-US" altLang="zh-CN" sz="2000" dirty="0"/>
          </a:p>
          <a:p>
            <a:pPr lvl="1"/>
            <a:r>
              <a:rPr lang="en-US" altLang="zh-CN" sz="2000" dirty="0" err="1"/>
              <a:t>Fei-Fei</a:t>
            </a:r>
            <a:r>
              <a:rPr lang="en-US" altLang="zh-CN" sz="2000" dirty="0"/>
              <a:t> Li Andrej </a:t>
            </a:r>
            <a:r>
              <a:rPr lang="en-US" altLang="zh-CN" sz="2000" dirty="0" err="1"/>
              <a:t>Karpathy</a:t>
            </a:r>
            <a:r>
              <a:rPr lang="en-US" altLang="zh-CN" sz="2000" dirty="0"/>
              <a:t> </a:t>
            </a:r>
            <a:r>
              <a:rPr lang="zh-CN" altLang="en-US" sz="2000" dirty="0"/>
              <a:t>主要讲解</a:t>
            </a:r>
            <a:r>
              <a:rPr lang="en-US" altLang="zh-CN" sz="2000" dirty="0"/>
              <a:t>CNN</a:t>
            </a:r>
            <a:r>
              <a:rPr lang="zh-CN" altLang="en-US" sz="2000" dirty="0"/>
              <a:t>、</a:t>
            </a:r>
            <a:r>
              <a:rPr lang="en-US" altLang="zh-CN" sz="2000" dirty="0"/>
              <a:t>RNN</a:t>
            </a:r>
            <a:r>
              <a:rPr lang="zh-CN" altLang="en-US" sz="2000" dirty="0"/>
              <a:t>在图像领域的应用</a:t>
            </a:r>
            <a:endParaRPr lang="zh-CN" altLang="en-US" sz="2000" dirty="0"/>
          </a:p>
          <a:p>
            <a:pPr lvl="1"/>
            <a:endParaRPr lang="zh-CN" altLang="en-US" sz="2000" dirty="0"/>
          </a:p>
          <a:p>
            <a:pPr lvl="0"/>
            <a:r>
              <a:rPr lang="zh-CN" altLang="en-US" sz="2330" dirty="0"/>
              <a:t>机器学习、深度学习，李宏毅，</a:t>
            </a:r>
            <a:r>
              <a:rPr sz="2330" dirty="0"/>
              <a:t>B</a:t>
            </a:r>
            <a:r>
              <a:rPr lang="zh-CN" altLang="en-US" sz="2330" dirty="0"/>
              <a:t>站</a:t>
            </a:r>
            <a:endParaRPr lang="zh-CN" altLang="en-US" sz="2330" dirty="0"/>
          </a:p>
          <a:p>
            <a:pPr lvl="1"/>
            <a:endParaRPr lang="en-US" altLang="zh-CN" sz="2330" dirty="0"/>
          </a:p>
          <a:p>
            <a:r>
              <a:rPr lang="zh-CN" altLang="en-US" sz="2400" dirty="0"/>
              <a:t>加州大学伯克利分校 </a:t>
            </a:r>
            <a:r>
              <a:rPr lang="en-US" altLang="zh-CN" sz="2400" dirty="0"/>
              <a:t>CS 294: Deep Reinforcement Learning</a:t>
            </a:r>
            <a:endParaRPr lang="en-US" altLang="zh-CN" sz="2400" dirty="0"/>
          </a:p>
          <a:p>
            <a:pPr lvl="1"/>
            <a:r>
              <a:rPr lang="en-US" altLang="zh-CN" sz="2000" dirty="0"/>
              <a:t>http://rail.eecs.berkeley.edu/deeprlcourse/</a:t>
            </a:r>
            <a:endParaRPr lang="zh-CN" altLang="en-US" sz="2000" dirty="0"/>
          </a:p>
        </p:txBody>
      </p:sp>
      <p:pic>
        <p:nvPicPr>
          <p:cNvPr id="2" name="图片 1"/>
          <p:cNvPicPr>
            <a:picLocks noChangeAspect="1"/>
          </p:cNvPicPr>
          <p:nvPr/>
        </p:nvPicPr>
        <p:blipFill>
          <a:blip r:embed="rId1"/>
          <a:stretch>
            <a:fillRect/>
          </a:stretch>
        </p:blipFill>
        <p:spPr>
          <a:xfrm>
            <a:off x="7501255" y="1219200"/>
            <a:ext cx="1017270" cy="113601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0**"/>
  <p:tag name="KSO_WM_UNIT_LAYERLEVEL" val="1"/>
  <p:tag name="KSO_WM_TAG_VERSION" val="1.0"/>
  <p:tag name="KSO_WM_BEAUTIFY_FLAG" val="#wm#"/>
  <p:tag name="KSO_WM_TEMPLATE_CATEGORY" val="custom"/>
  <p:tag name="KSO_WM_TEMPLATE_INDEX" val="20202539"/>
</p:tagLst>
</file>

<file path=ppt/tags/tag6.xml><?xml version="1.0" encoding="utf-8"?>
<p:tagLst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Orig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gICAiSW1nU2V0dGluZ0pzb24iIDogIntcImRwaVwiOlwiNjAwXCIsXCJmb3JtYXRcIjpcIlBOR1wiLFwidHJhbnNwYXJlbnRcIjp0cnVlLFwiYXV0b1wiOnRydWV9IiwKICAgIkxhdGV4IiA6ICJYRnNnZVNBOUlHWW9lQ2tnSUZ4ZCIsCiAgICJMYXRleEltZ0Jhc2U2NCIgOiAiaVZCT1J3MEtHZ29BQUFBTlNVaEVVZ0FBQVRFQUFBQlRCQU1BQUFBRkFDMitBQUFBTUZCTVZFWC8vLzhBQUFBQUFBQUFBQUFBQUFBQUFBQUFBQUFBQUFBQUFBQUFBQUFBQUFBQUFBQUFBQUFBQUFBQUFBQUFBQUF2M2FCN0FBQUFEM1JTVGxNQVpydnZxMFF5emQxMm1TS0pWQkJoek1yN0FBQUFDWEJJV1hNQUFBN0VBQUFPeEFHVkt3NGJBQUFJMFVsRVFWUm9CYjFhVFlnanh4V3VtWjEvelVqRE9wQmJwQkFJamk4YXgzRlliRWdMZkZ3U0xXdjJ0Q3dhZklpUEdqQSsyak94U2NBK3BBY012bXBPUHN3ZU5PQWNFbGpRUXNnbEZ5M1pRSHdiTFlTdzdFWHJuVTBzNzlwKythcXFxN3FxcTdwYkxiVmNoKzVYNzcxNjllclZxL2RldGNUWTk5MTJmcDh4WStYbERPS2lTZjNYczJZSUcxblVoZEpXYUQ5TC9zT3ZSbG5rUmRLYS84MlVYZ24rbUVrdmkvamd4Y25QUnBhd2RkcTErazZuTzdFSE9BeWxJRGFKUHFSdkxGRnR1MnZSUkdlSERseGs2WmdtRFBRZ2FCbHl0NmxoOUx6ZzhLa1hYU3B5bWY3SDJML0lkS3dPamZLbTJLRGpQSmE1NlgxcXNXMGl3d2JWNE10Y3FSVytuc1cyTmFKN3JFUDBKSjVtZlJvbjZrM2lBWXVCMWdsYjF5VHpDTlRwTEgrdVMzUTNuMmt1amk1aDhTRVpmbGFsWjFOSVhGcjRkcmE1SG0yQ3M2bTJRdDhwTU9zZGZwVkZMWUZHOUMxakQwMHpkZWxrR3JubjhNOUZ0bFdpNTVCL2F4UlAwc3lQR1p4NWcvYmlNUXVBRUM4ZTIyTFhUUHZaSkt1M1NWOWIvYkk3T0pvTlc2YUl2RGJLMjZ2U2hSZGZGckpHeWRNL3BxUHBoTGNYNjJnREhtaXQxa3VxYWxHTlRtZWFnR3p3RndUcmxBeXJZUktSSnJFbXprNGFkVzU4bjhpV3NVYlR4cWxsTTIvWVFzcm9IU1lWMlpwNnZpV2VQUmJYS0JramFrYWV5cDYyUXRtWGhlelJlVlJVR29tS3A1T01iK2tpd2tYV2FFdVVUTXpENlU5Y1c0WEN5OEV2cnFVdllEYktscE1DRHAyZ2NlZkZ5WStGOUR2aDVOZm1OUFhJdkcvVEZhUHcvTVNvOUV6dUF2QjJRS29aeDlHSmIyOFJCU0lSYmRPRkJOUWNYV252VmJyTjZyb0tRTG83Vmd5enZqZVVYbmhyR2Nqdys3ckRnU1g2M1ZtMXovZXQrZktJWGRjYWdGU1RQdHBGc1ZMVFRuR0pUQll1b1hoYi9mdnBLUXF6bDA1UFR6L1ZvN0ZrRFF1Z3owL0lKblpyaFJ2Mmgxb0RkRGJFSGxZREpKRU5YYTBQS08rdUtzVG1QanBKRXkwbmd0VDJ4UmtYRXRDOTRRRmpjRXZqSnJvaWN2cktNOUJyT3IzWGt4SnpkZkF6OUpJbXVxUVhMd2ZVNVplWFB2MkJKNjF6NjQ0RlBjSFU1Ulh3Z044bVJNTXVTQ0IrL3VkR1dyc1pNeVdoZHNKRVdEdzNnVzRWdWliZ0hsMXdmTk95R1M3MzBMWjVGNFNPMWlkSUxJMnhha0NwN1ZoSTl6MUM0N2dMK2tBY1E4MjZIbTFlWFphK21NTzRNZThROUY0VEJVQmY3U1lTUTdLZ3hLRktiUTA5VXdLb09uSTZkazZvNzhrUlBWbGd3bWF0V0FRU3lDN2JFdUZMVzhvTjNZeTlrYXJZUk81SUxGSkRXSTVoQTQ2dTI0aGdWL0wydVhrWSs3TzExN0RQWFZaRHpHQ1F3MTlvSzA3b2x2aWlUM2dLOTErakRjMnd3SFpVUVExakNhWmJad1l2NHhic1BnWW1UaVVJWncyVFpWWVlLOXl6eC9hdGNuQlp4UWhLRmt0aUZDSEhEazhBUXArV3dQQkRlaXloK1o1SUF3MWJRdHN5WW8zZitOQThmczNSWExQcjNJb2R1ZG1BNmlXRnN4cjNGS3ZabW0xRlZKekNoRCtLUWFRdU0yMTFOUGx0MzVJM2E2ZnI1TyttWlRNbE4vWWpoUkh2UVBsQ0hPYjBJYlVZaTNkZ2U3NFpSanYwRm83WTlRT0RTWUZLTTVnMCtwcVdzdTFxd1BUdnZtTjd2MlpqWjlmRkhHRzBEQnlrSXptcEw1eE5yNDdCNmR4UG1GK3pjKzNoeG1DZTUvZEV2NllWTHl1YzRYQlpXUkxUK1AzTXRhM1FLSWhNQmNYM0JZS0hqNGFFNW52Q0t4TDNFNXl0Uk9nVk00VGVjQWFiSFFseVV4L05RVW5oTFBaY3ZVS3Zaa2l2S3VScVJnNm9jeEdiUHJhZXhWaTQ0MzZpWW5ZT2lDU21oRE5vMXVBY3lPeFIxc1J3VHpoYlN5dlBidHlNSm5CZXkvcE1hZExRRjFJUnpueDdERk8yK0VBais0Wk9kVFpiZlJhbk82M1p1VjYrUnZFcVgwVUZBeWx5MWwyT2lMT3ZXMVdCUEV0OWhqQjF6RVVicmV1Y0NSREJkeUo1bGxyeUxaNlljcGNEVUx3bEVNemp1Q0M4UVdrdHRUN3J1R0ZxN1BOMStQVTlPZlg0c1h5TEovUzR4Z0dZL2xpaVU3S1lKQlo1OXZTOVFvOUszQU1rSG40OWtsRHZRSE1LL3pyajNacSt5TG0xaThGZUJJeExCRDFxdzRwYzFSdUNFT3A3VEJnWlI2QmhJZkdHWnZla0FHeTd5U0NSc3p3OUoybFpCMDB1Y0VpL3hCTlJJZnBXc1hveDR1aW9xYnNwZHZPYVJHRVQ5aFYxcnJjbmdDSUNqTFJNeER0K01ZZHRvaVMyYnQyTExrVm9mQitYTnFzR3ZuQ214VTBQd0JaT1BRamN2cFl3SURFVGJCSnBWRC9TTkFEaktNTG9qeXlJai9OL0NPSXpvR1J4QTZqMlpqRFVTVGhZTDRpTW8rN0ZmREJhbDU2TE4xYlRFTUJRTDBGMFozOWdsNDZjMFUwVm0wRHBpNWtxOUlQSUZBL3Q3RmxYSlcxVW9NQVRWQVhwaUMyR2lDT2tNVzZvcGdPdUo0eXgvQlExeVFqZGF0akNNMjV0dFlqUDVVZWg5cFdTTHB0R0hJcG53elZJYmhGSERlZ2pQTnRIVUxFRjRNMkVFd1hxZTlSYVFGZFo1YStUejlXMmdubXUxalc5WFVtcUdZbHprOTVqN0l2SkNMK3pQeDFWLzVHNFo4RzlSdEdvZnhNK2lOTHhvS3h3QmdkWCtzVHZGZk1iekgyNkNPazNJTDVBazREZWpiazR0R2tFNVRzL29ROStWTnBsRXc1dS9PRkF6YnBxaGRwL3ZqUDVURkF1QnorWGdPSmpiTmxKL25GdEczUE5CQjA2b3JtWVFBWDBQSmxqSitaNEluZWVFRC9kRjg1NFJtcjUyWlBZbmlxTkZNRmZBeWxxZ1RkaXdZR0hmZXk5QzNzWXd5aGJWSDhiRVpFQ0doNis0aWdzMFZjWXJCaUhNMHRvUlIyQVByMHYrYnhuUFV0RUdnMHBZT1NoNlJrOU5CTzFGU1ZkMU5wUnZtK1hrRFgvOU1xSitweHZUaWJodnBIVFhhckdqS090TzFmZjFoRGZmcVdwTXdJbzRMSE1nVnRwQ0hscXloemh3MmdCYlZWZzZHSW9aMkFXR1dVTlBuUFdQZm1jajlxZUtpMVhWVEE4VkxmTm50clZyS2x6YU5nQWFOWlVOWEtTTy9RRTRDUVA5UDlPNGtLUzBRT2IyWEs0aWlLRzRxY1FkYmFjMFoxcFl1MUFwZk8yU1B1TXlZTERFVllNQWMyZUkrMUZYK09jc1Z0R0llUVFGZUpRL2ZKNHZpZFFxMEVpNFN2R1F1ODZUYzV3Uzl4Tkd4UkdZU0NORHZ5U1BvZnJUMGFjYjBpdjh0ZWNiVHpaUjhHYTdrMkQvTGd4MWp0ZURiOCtZMnREZWphYVV5cytmSWQreWg1RjRjZ25ib2R5LzhqYmpHOVJqK2ppUTZMWFJqNUpoWEgzYVVMZlpJenFLU2RLNDltUzUxR1MvNExpN0c5cG5FWHhsOE9QenpMR2JPY0ZnRjZpOE02UVZUSnBtR1ZSN2c2dGtpZWNXdHhtK3NIbE1ycjVoM2ZxcVlveW5xY0ZPeTZvNmkyZmlrNHhJMy9sZHNiQTZsVk4vRDlOYlBRWlVkQXM0UUFBQUFCSlJVNUVya0pnZ2c9PSIKfQo="/>
    </extobj>
    <extobj name="334E55B0-647D-440b-865C-3EC943EB4CBC-2">
      <extobjdata type="334E55B0-647D-440b-865C-3EC943EB4CBC" data="ewogICAiSW1nU2V0dGluZ0pzb24iIDogIntcImRwaVwiOlwiNjAwXCIsXCJmb3JtYXRcIjpcIlBOR1wiLFwidHJhbnNwYXJlbnRcIjp0cnVlLFwiYXV0b1wiOnRydWV9IiwKICAgIkxhdGV4IiA6ICJYRnNnZVNBOUlHWW9aaWg0S1NrZ1hGMD0iLAogICAiTGF0ZXhJbWdCYXNlNjQiIDogImlWQk9SdzBLR2dvQUFBQU5TVWhFVWdBQUFhTUFBQUJUQkFNQUFBREFYblZxQUFBQU1GQk1WRVgvLy84QUFBQUFBQUFBQUFBQUFBQUFBQUFBQUFBQUFBQUFBQUFBQUFBQUFBQUFBQUFBQUFBQUFBQUFBQUFBQUFBdjNhQjdBQUFBRDNSU1RsTUFacnZ2cTBReXpkMTJtU0tKVkJCaHpNcjdBQUFBQ1hCSVdYTUFBQTdFQUFBT3hBR1ZLdzRiQUFBS3JVbEVRVlI0QWIxYlRZaGtTUkhPN3VuL242cGhGTHhaSllLc1htcldQeFlGWDhNZUY2MW1aVTdMVW8wSFBWYURlTlJ1WFJUMDRHc1F2TmFjUFBRZXFtRTlLQXhVZzNqeFVvTXI2SzFyUVdUWVM0L2JvMXM3c3hwR3Z2eUxqTXhYTDZ2cXRlL1FMNzdNTHlMejVVOUVaTmFNRVAvdlovK25pUzNPSk82KzdGdmgySys5WlRUOGVtSURzNGw1MnpmRHNWOTdxMmdOanRMc1Z4Q2ZmRGp4N0hEc1ZkNHU2UHdyMFg0RmNUZjdwV2VJWTYreVJ2RGVTOVBQVHp4N20zRFh3eG9rRTUxeWZ6cHhBQ1dPdmNyYXdEYkFXL0N4WjY3clExMlhUQ1MyOXVHWUlDRTQ5aXByQXgyY2t2ZXlBMkp2RDlvRVdUR1phRFZRR0QraktNUitiVDFvRmY0dHhGK0JicDRlVENLMms0bWU3aGFjemNSZVpVMWdDQWRpRDRBTVppUDdaOHgyTXRGVDNwVWpSaDZPU1ZWZDRnYkFZOUVEK01BWjNHVHJYOVVrRTUyaFFocE0vUUtPL2RvNjBDYmdLdXNBOVE4dHVJaFlUaVl5M1R0dzZaVnc3RlhXQXZxQW81Z0QyVXNOZUI2em5FeGt5aXRzNVhITTZEWEFydnlBTHVDR01zOGEvTmVJOUoxTXBFcFN6ai8wU3pqMmEydEFBUDhSNGdtZG1ENDhqTmxOSm5MbEs5eXM5T0dZMXRVaHJ3TzhRRHR2VHB5eFR0U0ZKeE9kSVMxdHdYMnZqR092c2dhQTd2dXBiMmFEenBpclNpWTZGUzF0dzBkZUdjZGVaUTBBL1ZqYk4xTkVWTDlJb21SaW9OcUFHNitNWTYreUJ0QUU1bVBGTlp6RzdDWVRRK1V1MjB3Y2h4cExsWXhrcFBXZUFmOUdWWnRNOUl3Vm9NZENOOGVoeGxJbExlQnhOZWNGeW40eU1leE9zL0JBcnB4alYxT0xOQVR3N1d3QUN5TzZPcG5vbTVOb2xhWW1FUnhxTEZWeXdyOWdoN1Z2ckNjVGpZSjdyOGdFaFR3Y2s2bzZST0F1dTBsU0k5cEFNcEVxS1hrWC9Kc01qa09OWlVvd3ZXWUhpUjZQVThwOE1qSFdtNXlkbVRpTzZTeGN0Z0lzcVJSajVwNjA2V1JpckN0ZEZ2c3N2cGQ5K1RDbXNFelpUcEE4bk1SOWVBcngwVXZUenhTZGVaUlB2MGw3MVdJemIvRDM0QlZ5OVB3Vk9iSlI3VG5rdlF6TVE1eGNFS2VFU0NSK0J5QXJjcDg5dUZHQzZVeWZMUVdOMStGdDBiSTVNbVpjWjBaaDBmZVcrU0I4V3h1WW5SNVpvSVUwNGdyOCtLSXhsRXVzOC9KRXZHNjdpa2FhYk1OcTNNY3pRTk4rN1IyZ0tyd1BhWGo5VCtmblhZQXZuSitmLzlwcTRGaFoyUWhweEtIME05dTRrTmJrbkgvS2RoWEJGbGxlMHFqQ2pRenpsaTE3UXpDQytPV2hWSmpuNmZGSldXVXh4QmlySk83ZFhFaHVCby9IeDBMZzFpTlhnV3NzY1ZWNDdUbnltN2FxeGJ0aW1wN3pQZUNUY3NlT21tK3BrdGhTdndzTTRXY3lvYnJ5cnB6d0F6MXJDdmZsNFhra3J6NktCeGVNRXR6ZmZ6d29lOTV3SkM1MSthUTBlZWpWR2xYRVhUZ3NtQU80a1lQZjhXWUpyMm1MS1RTdEs5eTVSTnl6SDVJRmc5bklvUFE1TTdhQ2Q4NVdPWTZhZjE0ekdsWEVUYjNPV3VxVWpKMGhkNTM3b0Q5WVd5dndSdkdaUTdQd01LWGdMYU9yS24zYXBtUDgzUWpzOUpoejBocVZ4Tlo5eFJ5b0l5WE8wb0ZyREZPUHV3NEpVZUNkSWd6WnVRbGp1UkN2bG43UjlKRGFvektPQXhsTVdkUGlCWXBlU2N4MG40ZHFRbjduclYrY2dVdGxSLzB0Y0JOZHVFQzc4b1hQV2hEMFZmbThmM0ZSeXoxS25qRjF2cTY4aXJodnp1STRQWVhXbXhkT1dRaHZ6ckJDNHY1VEZOQlJ5QmMrR0piYWhiRGtIeHlhKzc2SklUdXU2ZG9xNHFweDJjQVBLNFVCWUltanhPT0hXSVVmY2xBd3BPczdVOUp5ZnpFdmFQc1d1bnphVkhVVnNTbHZ6dkNKYkhKWkhQdWsxeSt3b21jZFI2dW1zTlJraTF6ZXU3S1ZLSHNrSTZLL0d6aHg1N0tnNFM5aTBiMEk3SXJHNHE1eGVQTENWNWxZOG04L1NGSTc4VTlLSmJxOTRmVXNZK3ZiWWhlK3JPdnpGT2NIT050eStzbHpZcllyS1VNeGxZZ0w5TmpYTEpEOUJGMW5NRTZxL3ZXcFpNVkdiRlVVRFlQWkx2bWtWT0oxc0VDTEh1UnNvQXhHcjNPcXVoZ0xTeFdkajFjSGR5U2k1Sk5TaVZkMnUzc05tbGt4aFFZMzdRamd4ejAxdFV1OWd6c1NUTTZpN2lHVkdNNW0wYi9NVElidXJjRTRBa2VxcUs2d2hBdVlYYWFVZUx4a1loNE5TM2prT05VZm8xNEdkNnpERzlVVWx0enV0QTNHblhncUVWTkJFM090UlNsd3AyR3dtM3czWDU3aTNDRDhnVVhFczRkVVlrbFl3azlxZTUzVEdOTlhuZUZodTVHd3RGRjJYSHJ3aG1lT2dGVmdDd0wvcFVVMFZLWVNNU3pGdGlKTzNnRnBWaGhNTXNjOE9DMEpzY2g1eVdWWXRzRXJPMjYyQ0lWVUlvYWxVNnFuWmR5S2w3VFlZSmM1aG9jWDVHT2FYdnEwcVQwaVl4UTVJMUNLL2NCaHlOSlVJdkllU3I0UUt3ZkZTLzNCdnQwbFVQYTF3RGdDbWhiWnJLandhdWtYbFo2WGVtRVV1WTd1NzFUaWxVMndybW1Vd1E0ZjBrOHlHQ2YvVEpXWEpGSlVLVTBlMkxzTXk0L2ZQYVFTY1pOUGxLbkJzVFVwcjhMOHZNdmdwcDA5bks4MlVWaGNkSG13dGJFVkRTeVZ4TWFEd2tKdWIyZHlQZnhGTWM2QmJVQUtCdU1uUFZZVnVHS3Bnc2VlQzBUY3pLb05mdFJTSlhFTVgwVStPbVY5cjcxK015SDYvSExRWUZ4NGg0cUd5K0NJS0N3dVJnSWpyb2xKYUxDS2lIRkxYckhpNk1zYkwzdzJ2ZHVlTzZaWVZhSURWVFQ4bFY3TmtuVFh1bTY1Rnc0cXUwd3BCdm9vc0ZwSkhFSFJKUngxL1NtdFUycmtta1VHZzNFazFITER1TGY4enhheVJVem93OEJvZHl6cFV5V3hCY1VtR21SNitNMUZwYmJSaHhmRW1vd1VDdU5RdFl1S3NSMExqemMvd0hWeUdtaDFUS2dnTlpYRVlkR2xYZmlrSHV3bmZxYlhZb2RhaTNYZWo2dmRIQVZKcTR1SUx0SVI3VEZyWGxaVkVnZkZjSzgrdzdSZ2d2eEdmb0IvM2RObHcyVHhPOFZsYjZQN1NsMm5KZlNoZDEyN1d1cXhSU0tMSzRraitEblN1cWRpVUhUKzIyeGpaS3dkaXpjeWVFM3MvbUg2amxtQnVoTUx2L294ejlsa1cxbGFyeVJ1d3crRitOdDBndjlJOXRtazhXYy9vNU8rZlVJN1NmRGZBWC9iaExPUjhST1V0b2lNbXpwVVcrTVgvMGlwSnI0TE56bDhDNm1mZ0drR1AvRE5iclB3VGZHano4SlBQaTBiT1BKMUZrVERTTzh4cFRSM3djNXFBdkV2MzUvK3BsQzRsMzFSQ1U1OWxhWENITXZmYnNKR25mNGMwZ2xyU3FsbUpxSTdTOGxFcDBLbGF4WXJPSmFuWHQ5RlV1MjU1RmhZa29mQUEyNGxtY2dWRlI2WUU0ZXU1bGplMGVycnZMaUI1RkwwdU1jUjhuVncrNVJNakZpVFJUbmJLQVkzdnFzVk1IbG9hM0c1RjQ2TlNrZDhNMnVCeTBzbStvWU0ybVhld2VJaC9FaHhvaDdWcU0venhweGdFdUhiRm0xZE10RnFlTUlPeXlRTnhtTzZUbks3TldSNHYvM1NRL092RDd6V0N6QWs2eVNaR0pxeEpkZHNWUmw4Wlg2THdqajFEY3RlVU1DelA0N1BpSTJlTVdhYVJKeE1OTHF4OTVnTWthdzN1R3ZTYjN2R2lHa25sdUVoQU9OQUs1SzBTZ043enYwa0UyYzAzR0RSeitJVGM0czNNQXR3aHBXcUtweHkvS1NPT1NWemVtNy80MDh5a1pzZ2VJOUZKWXR6VU00ZDE5MEI0Uzhtam90L084SWNrVFBWczhFMm1laVVBMm5FY2xhTHUwV3VLNFJLeHdPOStRcXdweS93MnFZc3ZPM1k4MFV5Y1ViN0orUmZ4a21heFZmM0M2MzFqR1c1TTJ5VlY3Vmdlb0VYQU9ISlFxdmsycm5pZGtza2xyZTF3cnladzVzZlRLVGFHTDVTcnAxY2N6MDlFbUpvZDB5Z056SStLcGtZbUxBRjEzWVZxeUtIRy9sSEYySmpETThubHJ5NHNBK2ZFKyt6YUVHdDdZUCtENzdKUktydHl4M3ZyZ2lka3NQdnc4MWJBRitiK0FvTG9uZGhPalAzSFpqMW4wd3M2OGlPOG1xMjJzTy94OFBTSDIzVmtzSzkvQmNYTTB6c1diZWFUQ3l4Tm1CbmRvNUwxRzZoZVB4eG90RUs0cjRkRzJXUDQ4Ulc2cUJ0bDd0RDMzd0ZzVzk4cDliaTJEZDJ1K2lxTEdqeFptY1NHK3o0d2pFM2RxdDQ5KzFFOHpPSmpkZDhLd1QvRHdzd1JYdEJLZC9vQUFBQUFFbEZUa1N1UW1DQyIKfQo="/>
    </extobj>
    <extobj name="334E55B0-647D-440b-865C-3EC943EB4CBC-3">
      <extobjdata type="334E55B0-647D-440b-865C-3EC943EB4CBC" data="ewogICAiSW1nU2V0dGluZ0pzb24iIDogIntcImRwaVwiOlwiNjAwXCIsXCJmb3JtYXRcIjpcIlBOR1wiLFwidHJhbnNwYXJlbnRcIjp0cnVlLFwiYXV0b1wiOnRydWV9IiwKICAgIkxhdGV4IiA6ICJYRnNnZVNBOVppaG1LR1lvWmk0dUxpaG1LSGdwS1NrcEtTQmNYUT09IiwKICAgIkxhdGV4SW1nQmFzZTY0IiA6ICJpVkJPUncwS0dnb0FBQUFOU1VoRVVnQUFBem9BQUFCVEJBTUFBQUNsakcrSUFBQUFNRkJNVkVYLy8vOEFBQUFBQUFBQUFBQUFBQUFBQUFBQUFBQUFBQUFBQUFBQUFBQUFBQUFBQUFBQUFBQUFBQUFBQUFBQUFBQXYzYUI3QUFBQUQzUlNUbE1BWnJ2dnEwUXl6ZDEybVNLSlZCQmh6TXI3QUFBQUNYQklXWE1BQUE3RUFBQU94QUdWS3c0YkFBQVBKMGxFUVZSNEFiMWRUWWd0UnhXdStYbnpQL2Mrb3BDZGQwU1FtTTFNL0NNWThBNWtHZlErSWxtRk1JTUxCVGZ6UUZ5NE1ETWFGSFRoSFJEYzNvY0xGeStMTy9CY0tBUm1RTnk0bVdBRTNjME5CQW5aekRNVHpTUXZzVHpWMVZWOXpxbnFPZmQyOWF0ZVROZFhkZW83cDd2K3pxbXVtVkVxOTdYNTh5azF0aThvS1c1SDQvb3pWSStFMVlQYnRBTEh0UFR4b3ZGelUvSzNMeWdwYmtuamNJc3FrdkRLKzFTZVkxcjZXTkdpM3ArT3YzMUJTVzliR3QvOWNFSlVTYmd6ZkpYSWMwd0tIeS9ZL3MrVS9PMExTb3JiMHJqZS96VlJKV0gxNEhwQ0tuQk1DdHNEYno5MS9TV3FlRm16U2RZcXl5RW9QVmFxYVJYL0FYdmJFbDdTdERrNXJwamJUSzFxL1pyK2hEQU9LQ3pMc2dnU095SWcwVFRFdUtudklxU1VoTlhGaDBRK3dMUzBKYlFOQStYdC9pNWkyOUJiQ1Bsa0RrR3ZyQ2FSYWhxbVBmOEFJNlVrdktGM1NRV09TV0ZMWUY3L1Y2bC9hTHpRN09sSmhEeUxZRVF2eVVvMGpYQ3Q2T09ac0JwK1JPUURURXRiUVdQb0VSdGFvMzdVNmY4N3hweERNS1lYNTZXYWhyblV1dW1YNkpLd09tV2VMTWVJcTZYa2t0WnZxajJ0a1RlL3pDWmtxeW1Mb1BSUWlhWXgrdEUxelpEd3FqNGlGVGdtaGEyQVpRM1QyTGJHYmtGUG4wU29zd2hHOUpLc1JOTUlsMUlMK296a1NGajFtYmZFTVdGckF4eG82RUJEamRhZGp2NDRScHhETUtZWDU2V2FocmtnUGNlbU5nbXJIcHZhT0diODZYQmcybUtna1R1eXFQOFhvODBoR05PTDgxSk53MXdtUFdRK3NvUlgySnpQTWVkUHhscC9xdFM3ZUxnYzZIc3gxaHlDTWIwNEw5VTB6R1hTRjdEbTRrdkNtK1psb1l0alZOUks4cGJXajREb2xVbkZ0aDMxcDdNSVZrYkVVNG1tQmFRcmVvZmtTVmdOcjRoOGdHbHBNZ0pmK2lFbFdjTGpxQ3JLSVZocGk2ZFNUUXRZVnpXTllDU3NSaXhFNGpqUWtKWUJudGdXWlNpQ1RwcGxVQTdCVUN2TlNUV05zZ0hxYURvV0pLd3UyV0RqT05DUWx0SFZ6S3NFQTQ1aWxEa0VZM3B4WHFwcG1NdW1CMnpoa2ZBaVczZzREalVrNVp5YVlKUmNJOTVjdGpTSElMRWpBbEpOQ3luM21CTW00VnVhZW5rY2h4cVNjbnFhaDU1RG5tSDVjd2hLVDVKcVdzamZMWHlpS2wvQ2lyOHVqaXVxTmxKanJTbk5FdXNkcmpTRG9GTlZkMDgyTFNTZTF6VDZsekRzcXB3UkZvNUpZVEk0NUkyeHh1eDFHaklJT2xWMTkyVFRRdUk1czFPQ0xnbkRic0VSRWxjQkpvWEpRSFAvdVl2MmREQjdCa0dzTHBaT05pMGtYZGQwYjBiQ3NFMU45N1U1RGxVazVNREdNL3Rhc01makg4dWVRMUI2amxUVFl2eERGc0JJZUlWRlNCekhkRFRPbTlPc0w2aHo1c1dVMURrRXBhZElOUzNHUDJEaG5vUVg4YWNXSVBUNGlmNVg3OFFVcE9TdEJWc0ZoMnpaSzlsekNFb1BrbURhRzA5ZGY3NmdmMk40L1Myc3A4ZW1DZ2xETDhYVlladmI0dS9yWjlFSHpOK2dyMlZFZkhxdzBkZnVRazU4RVA4b2xVdFFNcjI1YWQvVnVsOU1TUnY2eWlhY3JnTTJkMGdZWnZoOVY5ZmNTM3hMdnc0T3dyMnlCSGE5anN0azQ5dUtheHU0ZXhMWTdOejNvRXhrRXVScU9XNXUycHorNlVsbmJPYXc3V2NtNmtYL0ZrRkRsNjI3RW9hQTV6WXh6T0lEMkx2dStvWmUwRmdGRVo4YTNQcnIvZnNEclorK2YvLytiMzBsYUhhZmRvbE1nazVkM2IyNWFXUGorYXpDekxOb0pva24vVnNFc0lMbUk2Tll3dkNoY3RmSSthdkFuVDVzdUt6NEplbVVONkdYbmkyeHg0ZktQQXNBSEYwR1FhZXE3dDdZdEkyckU4UFoxMitlMzFVS1ZsQVVnUzZ5ZlZBSnc0ZktIV0pnZ1JjL2hyeXVwK3J4dDBwcVRBOUdmS2dzK0E1QVNUSUlVb1VoYW14YTc3bUNiS3gvWVRhcExzajVJMmdyb2tuQ2FzemNpQUlmbUsvSnArYUVSbkhCakdRVDFjOS92VlIzdlZ3SjhkU0FENVV1ajA3TEdoa0V1VzBjTnpWdFhkOHBxRWI2eW5UeGJUSjI0SHdydEZoMVNSaSs4RHlxcENGVjRPMHpTTzM1TnVrSFhielQxN1hYTWVIRFlNaW1YZWdBSCtGeW44NGc2SFhWSkpxYXRseE9aRDM3R1JqZUV6cFp1YW5MdGl1VlNoaUdIcW9ObFF4ZUtscDQ3R1kyMkhEZ0x4RThtdHBycStaNTRlc1Q1OWxqUGt4Wk00ZGduWkV1djZscHZSM0xNTElmR21IczdEckt3aU8rWFNFWnF3UDJnZ3hlSzhJYlAySWdCcUxiUGFEZytkckd1YjZEOWVNME5DbnRDZUMwc3d3cm5rTVFHeFpMTnpXdFg3NytzUjBtZnlSek4vVHpNNnhNd2pDNUlKOENhaHJjTldkQjRCV1pHMXlMUVlodjgyZjlDYk9zV2MvUWRSNDJ1eW5OSVlpc2lDWWJtcmJwUGs3RG9DbDRYem5COUdRa1FZR0V1Mnd0TVBqZ0lWUUVmOExjNElKd1o2dElKUDZBVnQ2aEZHTzI2SldsT1FTcElTRnFhTnE4Nit1YWZ5d3BWR2kycnlqaExtTXgrUHdlVUVHYjdCYU14bms3dHFtMG43QUxzRVVaQm53dzJlSWNndFNRRURVMHJWdjZXSkcxMnVpUVdvT1h4MXJueFJNZzJ2UCtSYStsY0tmTFpsMXpLcFJOZGZZdDVSQzBtdXAvTmpSdDdjeFNnamNXVzFLMVBpSXFKZHhsTVlqSEErZXltWk8xaExJcE9BZzJGcmZqclpORFVIcUlSTk9xZFlFbzZyTzVYY0lMdmhFc2pjZFZHT1dkTjZKb2RnQmowQXhLZEIyNnBRM2xRVEtISU5VWW9rVFRZSEsrRzVMQy9zNE95Wld3YjQyeWxzTXdORXMzdW1ZS0pWcW1BdU5nRE5hOGdoeUNrc1dKcGwwR3MzaWhjTWk2bzRTaGtZbWhEb1BmZEdRTFl1RU9xVEl0Q0k1eXFKcFhrRU5RTWpyUnRBdS9haE5GMGxqaDVXNnNPQktIdTc3eG9aMGV1dEtrZTNDVUEzYWhvbDVCRGtIcFNSSk5DNGQvb2JEdnVueXBYc0lMekN0d0dCcC8zMUswRmU3QURNbk9mTlQ0YkZrRXk5ZFRleHRFTzg3VXBnMVpvRkxxa1ZxRGw3dldjR1k2dk8yOWhkT1d3cDFxSlhPNmFsb25pNkMzb1NZUmI1MXBUWU9kUWhlV0VuN3VLMGc0RnU4WXdtcDJxVVlSVVRRekNIL3JBejVmbE1FYkljc2lTRFJHUUpwcDBJcXhjQWZlNmhiUkplRXUrenBRWWpoZlVPNnl3U3VrZmtOQnYxVDNlZWVsbDRsNkJPWTFtM1RoTHlwRW55R0xJRElzbWt3ekRjS2QySW9LUTJvWGE1TXcvSW9HK3RzQlVMUEVhQ055eU5yUDBIZjZ1dlk2eHZwUnV0b2E4cGtYdmd2NExFaGtFY1FLWStrMDA4RHpQWXF3d3JKMWhyTWxYT3hKNHdybG5uVzFFUmwrYkFGeDJNQ3V2Yll3SFVwRENNQWJqbisrc05KWkJKRmgwV1NhYWZBSTl5enQzQzZpaDlkMkcwSHpHbS9Fc0oxR0hha1NRK09YdEpHRkVCUThYOXM0dGQ5MzlzSVE0REs2ZG1ZUnhDOHBsazR6N2NKdldsMCtST3p3THU4Z0NIL0s2R1ljL1RZS0JEQzdIRnVlbWgwanJHUzY5TWlmVS9EeThZLzNXUVM5RFRXSk5OTmdyWjVZNHRGZHBFQTZSOERMVmZSY2dUbVE0OFljaktJdHBLQjVzdHBXOVJ3cjBhZ2dpNkMzb1NiUjBMVE9Td1hmMEVlUnc3S1RGOW5RMDRrNkNjZlA1QlN0ODZZbGlxd0NSTVBVSU9KZHpQdWdDck5rRVB6QjAvdE80OUx2ZnUrU0NtVTNOTzFjZngzWXdPTXR6emJmdXBwNGRxWDRJVGtKdzJiS0VhcHVqdmdVR0dhMk96WWY1cGw5SXRFVVJBSTBHTW1Ua083eEM0SmVIeXpDODUyVk51RHNacVpCcUdZT2dNS1lNTWVsNEZvbTUyVVdYTFl0aFBXakZLdkJzS2Q5cnl5eXR4SXZ1MlhOK001RW9DbUEvaFFFYUpDM0gvQmxFTnpUdnZNWjc5UFpoYkxkZ1hKcW5XamFLYkJCRmVqYlphdjBqakRESllzZ0pBeitjam1EV1JhSG9SUFlDUk5Ddy9SZlFERGNzTlVkQm1oK2RVUFBrRUZ3QUM5eHk2cUUwTUUvSU1vMm15VzNrVkUyS1pyVzA4V0NNK3FYZzhLZFBTeVpEdGplaUlTaE41eGdJeHlHKzFhUmYrNjdBUlpya0liUmZoUlUyM1orT3lySklEaUVKaW1OQWFlbldzR3JiRFBGN3lLamJGSTBiVnk4clhYOTJiTEYzL1VUYUVIUVl4L2ZKRHpIMW1XUHl4MTBtSDdkVjdqQTF0a3lxZ2dLMVR0bjVwcWlESUxiOEZSYjFneVlHL3pZUWRsbWwybkhTcUNmb21tamduZitBOWdFbUVDOXpuQVgxVGJuS0diRGkyd2p4K01IUlVGbjhHeGJYM2U2c2FsaWp3MTE4eXdaQkh2UUpPVzhCWk9WajhkUnRqbjE4b2k4MmFsTU85Vy9CTG5CRVFRcXU1RDREbHNVK2s2cklZTkx3Z3ZlTkN2djhWSmZ2NkRXLzN6OXdQY3lLOUQ0NTBITUEraXlaZEt3WnhDRXhjYS90MEgxZ0RnYk9zbW53Yk9LcHEzcW55ajF6K3NKL08zVER5YWR2M2x2MERMQmNqSEJuQktHVjBHWDZncS9vK0dYRS9YeHFYTVBNRzJUTkhUTXNKb2ZxcWdvaCtDVEh4NDdqWE9IUDNaSmhiTGhCQ3pkSGpaQ3NtbHY2YXVoL2phSWZrWmY5L1dQUEhPUldHWEJ0NFJoQk40bERBaS84UVg5czg4WmcvYUpSRk13amp3dGJBTzZrNjBWYlNiQlNtRTgxZEMwdi8vdzJrYTNUL1MvWElXNVZzVThtNmdrREo1Sk9mK1dKbklNQXVIN2l6K09rSHZJVExQaWZSZjBWclZ6Q1ZZYTQ2a1UwK0tNbDJ5aWtqQ0VOeFBNeExGeCs2bFRpS1ZuU3NmQ0hlTVo3WEtXWElKY0w4Y3BwbkV1aTBjczhwZndhaGsxT1RhT3pSNTM4TnNoVG5pbU8vaVlkQTYxdFMrRDh6N1pCQ1h6RTB5cm9SNnlSVUxDSyt6ZE85ejVYcWtBd29HdEdsMnpaVU16KzRVWTFRei9JRncyUVdSRk5KbGdXcFFQL3BvNytrc05JQ0poK0RKS083VERZLzJxMVJEMUllUEtiODZGTUhzU2tlQVdGanVJZVFRajFwQ3NCTk1JandkcmZrUFBaa2tZdmgvYzhaVk5vc1RnK0plYnA0TXFNQ0NDczRBL2ZPVmUrS3Y1am1DTVJudG1RV2RDM2IyUmFYVmtrSC9KcGlFSmQ5aTdkL2pDL1c0UXhFdmZ2RUhmVkVXd0N3eE5mY282anF1S1RNd3Q2RXlvdXpjeHJZN0w1SitqampnTjNtRExqc01RUDl0WTJuOUl1RW1yVUFiYjZlQ1U5OXkySTVOMktpRTd0eUN6SklCTlRBdElxb3dPQy9na0RHTnR0Nm9OS1ljUDNXbTJrWnZoaU5oc0FBWWl0TTQyL1ZKUlVReDlTSjVkc0RJaW5tcGdXcHlveU4xZzBZNkVZYXhOQ0ozRFEyMDljNWpZZG9sQUUzQmUvTGtMNXE5VVJIdCs2Y3N1V0JrUlR6VXdMVTVVNUo2eXdGL0M2eXg4OTNoUWJMVXFaVGVxYjlBNFRSRzg5RWZ3YTlSMVlkT2EzNm5QTGloWjM4QzBHeWdQcVQrdEpNei8rNC9IRnp1RmxsdDl0c2w2Zys3Nm9wNitQb0UxNVhhZHhMQjBEMkZweWkxWVo1TExuOTAwVnpPOHp6SC9Tc0txUnc2TXdNcnQ4UEw3RTBOL3JyOFdhcGs1NS9KNkgxeDF2N29FOVUrZEs1TmZNTENGWmN4dUdpTkE4TkxQNERaVHdoM201RmE0TS96b1JDMmQ2NDhuaUw1cGNsTi9VYjNIWEgzTXRlbitzMlorUVd4R0xEMjdhVEVXbTdkZG5nTnhFaEtlWjNzckNMK25yMTdUK2hzVFI1VjBmMHRmMzdpVk9uSVRjbjVCNmJsbU42Mk9jYzM2V2I1WXdtcnNKdnl5Q3NaL2dvODdmL0ZVaVlrbmhyODZ1WUdpK2srYTJRVnZzS29vYW1CYURlWElmNHkxQWhKZVpiTU54elZxSGtQMitTZFRrcll2S0NsdVMrTW1DMDBrckM3WVFzMnhaSGg3NWF2MURoMVYwcjRnNVE5Uld4b1AyRHdsNFNVMkVYSWNXdnI0Y2k3cWdpR3VzbjFCcm9IamRqUjIyQkl2WVhYSmZBaU91Wm1QRTYrL1BpVjcrNEtTNG5ZMGRsNmdlaVNzM21FTGRZWC9EOWlBbE9YM0VEaDlBQUFBQUVsRlRrU3VRbUNDIgp9Cg=="/>
    </extobj>
  </extobjs>
</s:customData>
</file>

<file path=customXml/itemProps7.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6661</Words>
  <Application>WPS 演示</Application>
  <PresentationFormat>全屏显示(4:3)</PresentationFormat>
  <Paragraphs>569</Paragraphs>
  <Slides>69</Slides>
  <Notes>16</Notes>
  <HiddenSlides>1</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4</vt:i4>
      </vt:variant>
      <vt:variant>
        <vt:lpstr>幻灯片标题</vt:lpstr>
      </vt:variant>
      <vt:variant>
        <vt:i4>69</vt:i4>
      </vt:variant>
    </vt:vector>
  </HeadingPairs>
  <TitlesOfParts>
    <vt:vector size="91" baseType="lpstr">
      <vt:lpstr>Arial</vt:lpstr>
      <vt:lpstr>宋体</vt:lpstr>
      <vt:lpstr>Wingdings</vt:lpstr>
      <vt:lpstr>Century Schoolbook</vt:lpstr>
      <vt:lpstr>微软雅黑</vt:lpstr>
      <vt:lpstr>Calibri</vt:lpstr>
      <vt:lpstr>Wingdings 3</vt:lpstr>
      <vt:lpstr>思源宋体</vt:lpstr>
      <vt:lpstr>Wingdings 3</vt:lpstr>
      <vt:lpstr>Cambria</vt:lpstr>
      <vt:lpstr>汉仪旗黑-85S</vt:lpstr>
      <vt:lpstr>华文中宋</vt:lpstr>
      <vt:lpstr>华文楷体</vt:lpstr>
      <vt:lpstr>Arial Unicode MS</vt:lpstr>
      <vt:lpstr>黑体</vt:lpstr>
      <vt:lpstr>华文隶书</vt:lpstr>
      <vt:lpstr>Helvetica</vt:lpstr>
      <vt:lpstr>1_Origin</vt:lpstr>
      <vt:lpstr>Equation.3</vt:lpstr>
      <vt:lpstr>Equation.3</vt:lpstr>
      <vt:lpstr>Equation.3</vt:lpstr>
      <vt:lpstr>Equation.3</vt:lpstr>
      <vt:lpstr>绪  论</vt:lpstr>
      <vt:lpstr>研究组介绍</vt:lpstr>
      <vt:lpstr>研究组介绍</vt:lpstr>
      <vt:lpstr>关于本课程</vt:lpstr>
      <vt:lpstr>更详细的课程概括</vt:lpstr>
      <vt:lpstr>课程大纲</vt:lpstr>
      <vt:lpstr>预备知识</vt:lpstr>
      <vt:lpstr>推荐书籍</vt:lpstr>
      <vt:lpstr>推荐课程</vt:lpstr>
      <vt:lpstr>顶会论文</vt:lpstr>
      <vt:lpstr>成绩</vt:lpstr>
      <vt:lpstr>PowerPoint 演示文稿</vt:lpstr>
      <vt:lpstr>PowerPoint 演示文稿</vt:lpstr>
      <vt:lpstr>PowerPoint 演示文稿</vt:lpstr>
      <vt:lpstr>PowerPoint 演示文稿</vt:lpstr>
      <vt:lpstr>PowerPoint 演示文稿</vt:lpstr>
      <vt:lpstr>图灵测试</vt:lpstr>
      <vt:lpstr>PowerPoint 演示文稿</vt:lpstr>
      <vt:lpstr>PowerPoint 演示文稿</vt:lpstr>
      <vt:lpstr>人工智能的研究领域</vt:lpstr>
      <vt:lpstr>PowerPoint 演示文稿</vt:lpstr>
      <vt:lpstr>发展历史</vt:lpstr>
      <vt:lpstr>PowerPoint 演示文稿</vt:lpstr>
      <vt:lpstr>如何开发一个人工智能系统？</vt:lpstr>
      <vt:lpstr>What’s the Rule?</vt:lpstr>
      <vt:lpstr>机器学习 ≈ 构建一个映射函数</vt:lpstr>
      <vt:lpstr>芒果机器学习</vt:lpstr>
      <vt:lpstr>芒果机器学习</vt:lpstr>
      <vt:lpstr>如何开发一个人工智能系统？</vt:lpstr>
      <vt:lpstr>机器学习</vt:lpstr>
      <vt:lpstr>语义鸿沟：人工智能的挑战之一</vt:lpstr>
      <vt:lpstr>语义鸿沟：人工智能的挑战之一</vt:lpstr>
      <vt:lpstr>表示学习</vt:lpstr>
      <vt:lpstr>表示学习</vt:lpstr>
      <vt:lpstr>什么是好的数据表示？</vt:lpstr>
      <vt:lpstr>语义表示</vt:lpstr>
      <vt:lpstr>表示形式</vt:lpstr>
      <vt:lpstr>一个生活中的例子：颜色</vt:lpstr>
      <vt:lpstr>一个生活中的例子：图像分割</vt:lpstr>
      <vt:lpstr>一个生活中的例子：图像分割</vt:lpstr>
      <vt:lpstr>一个生活中的例子：图像分割</vt:lpstr>
      <vt:lpstr>一个生活中的例子：图像分割</vt:lpstr>
      <vt:lpstr>词嵌入（Word Embeddings）</vt:lpstr>
      <vt:lpstr>表示学习与深度学习</vt:lpstr>
      <vt:lpstr>传统的特征提取</vt:lpstr>
      <vt:lpstr>深度学习</vt:lpstr>
      <vt:lpstr>表示学习与深度学习</vt:lpstr>
      <vt:lpstr>深度学习的数学描述</vt:lpstr>
      <vt:lpstr>神经网络</vt:lpstr>
      <vt:lpstr>生物神经元</vt:lpstr>
      <vt:lpstr>生物神经元</vt:lpstr>
      <vt:lpstr>神经网络如何学习？</vt:lpstr>
      <vt:lpstr>人工神经元</vt:lpstr>
      <vt:lpstr>人工神经网络</vt:lpstr>
      <vt:lpstr>人工神经网络</vt:lpstr>
      <vt:lpstr>神经网络</vt:lpstr>
      <vt:lpstr>如果解决贡献度分配问题？</vt:lpstr>
      <vt:lpstr>神经网络发展史</vt:lpstr>
      <vt:lpstr>神经网络发展史</vt:lpstr>
      <vt:lpstr>神经网络发展史</vt:lpstr>
      <vt:lpstr>神经网络发展史</vt:lpstr>
      <vt:lpstr>神经网络发展史</vt:lpstr>
      <vt:lpstr>神经网络发展史</vt:lpstr>
      <vt:lpstr>神经网络发展史</vt:lpstr>
      <vt:lpstr>深度学习革命</vt:lpstr>
      <vt:lpstr>学术机构/学术大佬</vt:lpstr>
      <vt:lpstr>常用的深度学习框架</vt:lpstr>
      <vt:lpstr>课后作业</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fei</cp:lastModifiedBy>
  <cp:revision>2048</cp:revision>
  <dcterms:created xsi:type="dcterms:W3CDTF">2009-03-19T21:17:00Z</dcterms:created>
  <dcterms:modified xsi:type="dcterms:W3CDTF">2020-03-11T11:47:55Z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